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285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50" r:id="rId13"/>
    <p:sldId id="351" r:id="rId14"/>
    <p:sldId id="352" r:id="rId15"/>
    <p:sldId id="353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F01"/>
    <a:srgbClr val="FF550E"/>
    <a:srgbClr val="D05D00"/>
    <a:srgbClr val="20618B"/>
    <a:srgbClr val="3091D0"/>
    <a:srgbClr val="2771A0"/>
    <a:srgbClr val="D15600"/>
    <a:srgbClr val="E06E06"/>
    <a:srgbClr val="08BB21"/>
    <a:srgbClr val="FF8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76" autoAdjust="0"/>
    <p:restoredTop sz="99337" autoAdjust="0"/>
  </p:normalViewPr>
  <p:slideViewPr>
    <p:cSldViewPr snapToGrid="0" showGuides="1">
      <p:cViewPr>
        <p:scale>
          <a:sx n="100" d="100"/>
          <a:sy n="100" d="100"/>
        </p:scale>
        <p:origin x="-1854" y="-72"/>
      </p:cViewPr>
      <p:guideLst>
        <p:guide orient="horz" pos="811"/>
        <p:guide orient="horz" pos="3215"/>
        <p:guide orient="horz" pos="473"/>
        <p:guide orient="horz" pos="2063"/>
        <p:guide orient="horz" pos="4237"/>
        <p:guide pos="4081"/>
        <p:guide pos="1720"/>
        <p:guide pos="3342"/>
        <p:guide pos="988"/>
        <p:guide pos="1844"/>
        <p:guide pos="269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imstewart:Desktop:SYR%20single%20AP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90805" dist="264287" dir="5400000" rotWithShape="0">
                <a:srgbClr val="000000">
                  <a:alpha val="35000"/>
                </a:srgbClr>
              </a:outerShdw>
            </a:effectLst>
          </c:spPr>
          <c:explosion val="6"/>
          <c:dPt>
            <c:idx val="0"/>
            <c:bubble3D val="0"/>
            <c:spPr>
              <a:gradFill flip="none" rotWithShape="1">
                <a:gsLst>
                  <a:gs pos="0">
                    <a:srgbClr val="FF6600"/>
                  </a:gs>
                  <a:gs pos="100000">
                    <a:srgbClr val="BE4200"/>
                  </a:gs>
                </a:gsLst>
                <a:lin ang="5400000" scaled="0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004060"/>
                  </a:gs>
                </a:gsLst>
                <a:lin ang="0" scaled="1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8000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bg2">
                      <a:lumMod val="95000"/>
                      <a:lumOff val="5000"/>
                    </a:schemeClr>
                  </a:gs>
                  <a:gs pos="100000">
                    <a:schemeClr val="bg2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rgbClr val="008000"/>
                  </a:gs>
                  <a:gs pos="100000">
                    <a:srgbClr val="006601"/>
                  </a:gs>
                </a:gsLst>
                <a:lin ang="16200000" scaled="0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66</c:v>
                </c:pt>
                <c:pt idx="1">
                  <c:v>14</c:v>
                </c:pt>
                <c:pt idx="2">
                  <c:v>12</c:v>
                </c:pt>
                <c:pt idx="3">
                  <c:v>2.2999999999999998</c:v>
                </c:pt>
                <c:pt idx="4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aruba (2)'!$U$34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>
                    <a:alpha val="76000"/>
                  </a:srgbClr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aruba (2)'!$V$33:$Z$33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aruba (2)'!$V$34:$Z$34</c:f>
              <c:numCache>
                <c:formatCode>General</c:formatCode>
                <c:ptCount val="5"/>
                <c:pt idx="0">
                  <c:v>185.2</c:v>
                </c:pt>
                <c:pt idx="1">
                  <c:v>249.4</c:v>
                </c:pt>
                <c:pt idx="2">
                  <c:v>217.3</c:v>
                </c:pt>
                <c:pt idx="3">
                  <c:v>224.5</c:v>
                </c:pt>
                <c:pt idx="4">
                  <c:v>123.2</c:v>
                </c:pt>
              </c:numCache>
            </c:numRef>
          </c:val>
        </c:ser>
        <c:ser>
          <c:idx val="1"/>
          <c:order val="1"/>
          <c:tx>
            <c:strRef>
              <c:f>'charts aruba (2)'!$U$35</c:f>
              <c:strCache>
                <c:ptCount val="1"/>
                <c:pt idx="0">
                  <c:v>Aruba</c:v>
                </c:pt>
              </c:strCache>
            </c:strRef>
          </c:tx>
          <c:spPr>
            <a:gradFill flip="none" rotWithShape="1">
              <a:gsLst>
                <a:gs pos="0">
                  <a:srgbClr val="0069AA">
                    <a:alpha val="61000"/>
                  </a:srgbClr>
                </a:gs>
                <a:gs pos="100000">
                  <a:srgbClr val="085F99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aruba (2)'!$V$33:$Z$33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aruba (2)'!$V$35:$Z$35</c:f>
              <c:numCache>
                <c:formatCode>General</c:formatCode>
                <c:ptCount val="5"/>
                <c:pt idx="0">
                  <c:v>177.6</c:v>
                </c:pt>
                <c:pt idx="1">
                  <c:v>138.5</c:v>
                </c:pt>
                <c:pt idx="2">
                  <c:v>140.80000000000001</c:v>
                </c:pt>
                <c:pt idx="3">
                  <c:v>220.7</c:v>
                </c:pt>
                <c:pt idx="4">
                  <c:v>114.1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660672"/>
        <c:axId val="95670656"/>
      </c:barChart>
      <c:catAx>
        <c:axId val="95660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670656"/>
        <c:crosses val="autoZero"/>
        <c:auto val="1"/>
        <c:lblAlgn val="ctr"/>
        <c:lblOffset val="100"/>
        <c:noMultiLvlLbl val="0"/>
      </c:catAx>
      <c:valAx>
        <c:axId val="95670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660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44740777726096"/>
          <c:y val="0.38156478172005798"/>
          <c:w val="0.26128498857147198"/>
          <c:h val="0.263957934633594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Cisco (2)'!$U$33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>
                    <a:alpha val="80000"/>
                  </a:srgbClr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Cisco (2)'!$V$32:$Z$32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Cisco (2)'!$V$33:$Z$33</c:f>
              <c:numCache>
                <c:formatCode>General</c:formatCode>
                <c:ptCount val="5"/>
                <c:pt idx="0">
                  <c:v>185.2</c:v>
                </c:pt>
                <c:pt idx="1">
                  <c:v>249.4</c:v>
                </c:pt>
                <c:pt idx="2">
                  <c:v>217.3</c:v>
                </c:pt>
                <c:pt idx="3">
                  <c:v>224.5</c:v>
                </c:pt>
                <c:pt idx="4">
                  <c:v>123.2</c:v>
                </c:pt>
              </c:numCache>
            </c:numRef>
          </c:val>
        </c:ser>
        <c:ser>
          <c:idx val="1"/>
          <c:order val="1"/>
          <c:tx>
            <c:strRef>
              <c:f>'charts Cisco (2)'!$U$34</c:f>
              <c:strCache>
                <c:ptCount val="1"/>
                <c:pt idx="0">
                  <c:v>Cisco</c:v>
                </c:pt>
              </c:strCache>
            </c:strRef>
          </c:tx>
          <c:spPr>
            <a:gradFill flip="none" rotWithShape="1">
              <a:gsLst>
                <a:gs pos="0">
                  <a:srgbClr val="0069AA">
                    <a:alpha val="80000"/>
                  </a:srgbClr>
                </a:gs>
                <a:gs pos="100000">
                  <a:srgbClr val="085F99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Cisco (2)'!$V$32:$Z$32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Cisco (2)'!$V$34:$Z$34</c:f>
              <c:numCache>
                <c:formatCode>General</c:formatCode>
                <c:ptCount val="5"/>
                <c:pt idx="0">
                  <c:v>69.5</c:v>
                </c:pt>
                <c:pt idx="1">
                  <c:v>126.5</c:v>
                </c:pt>
                <c:pt idx="2">
                  <c:v>105.6</c:v>
                </c:pt>
                <c:pt idx="3">
                  <c:v>164.1</c:v>
                </c:pt>
                <c:pt idx="4">
                  <c:v>56.1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18400"/>
        <c:axId val="97846016"/>
      </c:barChart>
      <c:catAx>
        <c:axId val="95718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846016"/>
        <c:crosses val="autoZero"/>
        <c:auto val="1"/>
        <c:lblAlgn val="ctr"/>
        <c:lblOffset val="100"/>
        <c:noMultiLvlLbl val="0"/>
      </c:catAx>
      <c:valAx>
        <c:axId val="9784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718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Cisco (2)'!$N$33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>
                    <a:alpha val="80000"/>
                  </a:srgbClr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Cisco (2)'!$O$32:$S$32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Cisco (2)'!$O$33:$S$33</c:f>
              <c:numCache>
                <c:formatCode>General</c:formatCode>
                <c:ptCount val="5"/>
                <c:pt idx="0">
                  <c:v>99.2</c:v>
                </c:pt>
                <c:pt idx="1">
                  <c:v>137.19999999999999</c:v>
                </c:pt>
                <c:pt idx="2">
                  <c:v>125.4</c:v>
                </c:pt>
                <c:pt idx="3">
                  <c:v>146.69999999999999</c:v>
                </c:pt>
                <c:pt idx="4">
                  <c:v>102.4</c:v>
                </c:pt>
              </c:numCache>
            </c:numRef>
          </c:val>
        </c:ser>
        <c:ser>
          <c:idx val="1"/>
          <c:order val="1"/>
          <c:tx>
            <c:strRef>
              <c:f>'charts Cisco (2)'!$N$34</c:f>
              <c:strCache>
                <c:ptCount val="1"/>
                <c:pt idx="0">
                  <c:v>Cisco</c:v>
                </c:pt>
              </c:strCache>
            </c:strRef>
          </c:tx>
          <c:spPr>
            <a:gradFill flip="none" rotWithShape="1">
              <a:gsLst>
                <a:gs pos="0">
                  <a:srgbClr val="0069AA">
                    <a:alpha val="61000"/>
                  </a:srgbClr>
                </a:gs>
                <a:gs pos="100000">
                  <a:srgbClr val="085F99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Cisco (2)'!$O$32:$S$32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Cisco (2)'!$O$34:$S$34</c:f>
              <c:numCache>
                <c:formatCode>General</c:formatCode>
                <c:ptCount val="5"/>
                <c:pt idx="0">
                  <c:v>99.9</c:v>
                </c:pt>
                <c:pt idx="1">
                  <c:v>125.6</c:v>
                </c:pt>
                <c:pt idx="2">
                  <c:v>117.4</c:v>
                </c:pt>
                <c:pt idx="3">
                  <c:v>119.4</c:v>
                </c:pt>
                <c:pt idx="4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875072"/>
        <c:axId val="97876608"/>
      </c:barChart>
      <c:catAx>
        <c:axId val="97875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876608"/>
        <c:crosses val="autoZero"/>
        <c:auto val="1"/>
        <c:lblAlgn val="ctr"/>
        <c:lblOffset val="100"/>
        <c:noMultiLvlLbl val="0"/>
      </c:catAx>
      <c:valAx>
        <c:axId val="9787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875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Cisco (2)'!$N$39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>
                    <a:alpha val="80000"/>
                  </a:srgbClr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Cisco (2)'!$O$38:$S$38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Cisco (2)'!$O$39:$S$39</c:f>
              <c:numCache>
                <c:formatCode>General</c:formatCode>
                <c:ptCount val="5"/>
                <c:pt idx="0">
                  <c:v>97.8</c:v>
                </c:pt>
                <c:pt idx="1">
                  <c:v>146.5</c:v>
                </c:pt>
                <c:pt idx="2">
                  <c:v>142.5</c:v>
                </c:pt>
                <c:pt idx="3">
                  <c:v>145</c:v>
                </c:pt>
                <c:pt idx="4">
                  <c:v>116.2</c:v>
                </c:pt>
              </c:numCache>
            </c:numRef>
          </c:val>
        </c:ser>
        <c:ser>
          <c:idx val="1"/>
          <c:order val="1"/>
          <c:tx>
            <c:strRef>
              <c:f>'charts Cisco (2)'!$N$40</c:f>
              <c:strCache>
                <c:ptCount val="1"/>
                <c:pt idx="0">
                  <c:v>Cisco</c:v>
                </c:pt>
              </c:strCache>
            </c:strRef>
          </c:tx>
          <c:spPr>
            <a:gradFill flip="none" rotWithShape="1">
              <a:gsLst>
                <a:gs pos="0">
                  <a:srgbClr val="0069AA">
                    <a:alpha val="80000"/>
                  </a:srgbClr>
                </a:gs>
                <a:gs pos="100000">
                  <a:srgbClr val="085F99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Cisco (2)'!$O$38:$S$38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Cisco (2)'!$O$40:$S$40</c:f>
              <c:numCache>
                <c:formatCode>General</c:formatCode>
                <c:ptCount val="5"/>
                <c:pt idx="0">
                  <c:v>70.599999999999994</c:v>
                </c:pt>
                <c:pt idx="1">
                  <c:v>114.4</c:v>
                </c:pt>
                <c:pt idx="2">
                  <c:v>112.8</c:v>
                </c:pt>
                <c:pt idx="3">
                  <c:v>108.1</c:v>
                </c:pt>
                <c:pt idx="4">
                  <c:v>85.8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05664"/>
        <c:axId val="97907456"/>
      </c:barChart>
      <c:catAx>
        <c:axId val="979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907456"/>
        <c:crosses val="autoZero"/>
        <c:auto val="1"/>
        <c:lblAlgn val="ctr"/>
        <c:lblOffset val="100"/>
        <c:noMultiLvlLbl val="0"/>
      </c:catAx>
      <c:valAx>
        <c:axId val="9790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90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074733849388005"/>
          <c:y val="0.348949951461547"/>
          <c:w val="0.25029163250546299"/>
          <c:h val="0.261004206665947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Cisco (2)'!$N$27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>
                    <a:alpha val="80000"/>
                  </a:srgbClr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Cisco (2)'!$O$26:$S$26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Cisco (2)'!$O$27:$S$27</c:f>
              <c:numCache>
                <c:formatCode>General</c:formatCode>
                <c:ptCount val="5"/>
                <c:pt idx="0">
                  <c:v>100.3</c:v>
                </c:pt>
                <c:pt idx="1">
                  <c:v>143.30000000000001</c:v>
                </c:pt>
                <c:pt idx="2">
                  <c:v>142.80000000000001</c:v>
                </c:pt>
                <c:pt idx="3">
                  <c:v>140.4</c:v>
                </c:pt>
                <c:pt idx="4">
                  <c:v>119.6</c:v>
                </c:pt>
              </c:numCache>
            </c:numRef>
          </c:val>
        </c:ser>
        <c:ser>
          <c:idx val="1"/>
          <c:order val="1"/>
          <c:tx>
            <c:strRef>
              <c:f>'charts Cisco (2)'!$N$28</c:f>
              <c:strCache>
                <c:ptCount val="1"/>
                <c:pt idx="0">
                  <c:v>Cisco</c:v>
                </c:pt>
              </c:strCache>
            </c:strRef>
          </c:tx>
          <c:spPr>
            <a:gradFill flip="none" rotWithShape="1">
              <a:gsLst>
                <a:gs pos="0">
                  <a:srgbClr val="0069AA">
                    <a:alpha val="61000"/>
                  </a:srgbClr>
                </a:gs>
                <a:gs pos="100000">
                  <a:srgbClr val="085F99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Cisco (2)'!$O$26:$S$26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Cisco (2)'!$O$28:$S$28</c:f>
              <c:numCache>
                <c:formatCode>General</c:formatCode>
                <c:ptCount val="5"/>
                <c:pt idx="0">
                  <c:v>67.400000000000006</c:v>
                </c:pt>
                <c:pt idx="1">
                  <c:v>108.7</c:v>
                </c:pt>
                <c:pt idx="2">
                  <c:v>104.4</c:v>
                </c:pt>
                <c:pt idx="3">
                  <c:v>97.3</c:v>
                </c:pt>
                <c:pt idx="4">
                  <c:v>88.5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186368"/>
        <c:axId val="98187904"/>
      </c:barChart>
      <c:catAx>
        <c:axId val="98186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187904"/>
        <c:crosses val="autoZero"/>
        <c:auto val="1"/>
        <c:lblAlgn val="ctr"/>
        <c:lblOffset val="100"/>
        <c:noMultiLvlLbl val="0"/>
      </c:catAx>
      <c:valAx>
        <c:axId val="9818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186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Cisco (2)'!$U$39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>
                    <a:alpha val="80000"/>
                  </a:srgbClr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Cisco (2)'!$V$38:$Z$38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Cisco (2)'!$V$39:$Z$39</c:f>
              <c:numCache>
                <c:formatCode>General</c:formatCode>
                <c:ptCount val="5"/>
                <c:pt idx="0">
                  <c:v>162.5</c:v>
                </c:pt>
                <c:pt idx="1">
                  <c:v>227.1</c:v>
                </c:pt>
                <c:pt idx="2">
                  <c:v>202</c:v>
                </c:pt>
                <c:pt idx="3">
                  <c:v>241.1</c:v>
                </c:pt>
                <c:pt idx="4">
                  <c:v>130.80000000000001</c:v>
                </c:pt>
              </c:numCache>
            </c:numRef>
          </c:val>
        </c:ser>
        <c:ser>
          <c:idx val="1"/>
          <c:order val="1"/>
          <c:tx>
            <c:strRef>
              <c:f>'charts Cisco (2)'!$U$40</c:f>
              <c:strCache>
                <c:ptCount val="1"/>
                <c:pt idx="0">
                  <c:v>Cisco</c:v>
                </c:pt>
              </c:strCache>
            </c:strRef>
          </c:tx>
          <c:spPr>
            <a:gradFill flip="none" rotWithShape="1">
              <a:gsLst>
                <a:gs pos="0">
                  <a:srgbClr val="0069AA">
                    <a:alpha val="80000"/>
                  </a:srgbClr>
                </a:gs>
                <a:gs pos="100000">
                  <a:srgbClr val="085F99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Cisco (2)'!$V$38:$Z$38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Cisco (2)'!$V$40:$Z$40</c:f>
              <c:numCache>
                <c:formatCode>General</c:formatCode>
                <c:ptCount val="5"/>
                <c:pt idx="0">
                  <c:v>56.6</c:v>
                </c:pt>
                <c:pt idx="1">
                  <c:v>166.5</c:v>
                </c:pt>
                <c:pt idx="2">
                  <c:v>107.3</c:v>
                </c:pt>
                <c:pt idx="3">
                  <c:v>268.8</c:v>
                </c:pt>
                <c:pt idx="4">
                  <c:v>55.1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221056"/>
        <c:axId val="98222848"/>
      </c:barChart>
      <c:catAx>
        <c:axId val="98221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222848"/>
        <c:crosses val="autoZero"/>
        <c:auto val="1"/>
        <c:lblAlgn val="ctr"/>
        <c:lblOffset val="100"/>
        <c:noMultiLvlLbl val="0"/>
      </c:catAx>
      <c:valAx>
        <c:axId val="9822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2210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2514812944799"/>
          <c:y val="0.349952720467127"/>
          <c:w val="0.249279881206179"/>
          <c:h val="0.271585982811013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Cisco (2)'!$U$27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>
                    <a:alpha val="80000"/>
                  </a:srgbClr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Cisco (2)'!$V$26:$Z$26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Cisco (2)'!$V$27:$Z$27</c:f>
              <c:numCache>
                <c:formatCode>General</c:formatCode>
                <c:ptCount val="5"/>
                <c:pt idx="0">
                  <c:v>157</c:v>
                </c:pt>
                <c:pt idx="1">
                  <c:v>210.3</c:v>
                </c:pt>
                <c:pt idx="2">
                  <c:v>194.7</c:v>
                </c:pt>
                <c:pt idx="3">
                  <c:v>213</c:v>
                </c:pt>
                <c:pt idx="4">
                  <c:v>132.69999999999999</c:v>
                </c:pt>
              </c:numCache>
            </c:numRef>
          </c:val>
        </c:ser>
        <c:ser>
          <c:idx val="1"/>
          <c:order val="1"/>
          <c:tx>
            <c:strRef>
              <c:f>'charts Cisco (2)'!$U$28</c:f>
              <c:strCache>
                <c:ptCount val="1"/>
                <c:pt idx="0">
                  <c:v>Cisco</c:v>
                </c:pt>
              </c:strCache>
            </c:strRef>
          </c:tx>
          <c:spPr>
            <a:gradFill flip="none" rotWithShape="1">
              <a:gsLst>
                <a:gs pos="0">
                  <a:srgbClr val="0069AA">
                    <a:alpha val="61000"/>
                  </a:srgbClr>
                </a:gs>
                <a:gs pos="100000">
                  <a:srgbClr val="085F99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Cisco (2)'!$V$26:$Z$26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Cisco (2)'!$V$28:$Z$28</c:f>
              <c:numCache>
                <c:formatCode>General</c:formatCode>
                <c:ptCount val="5"/>
                <c:pt idx="0">
                  <c:v>50.7</c:v>
                </c:pt>
                <c:pt idx="1">
                  <c:v>157</c:v>
                </c:pt>
                <c:pt idx="2">
                  <c:v>97.2</c:v>
                </c:pt>
                <c:pt idx="3">
                  <c:v>243</c:v>
                </c:pt>
                <c:pt idx="4">
                  <c:v>55.2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251904"/>
        <c:axId val="98253440"/>
      </c:barChart>
      <c:catAx>
        <c:axId val="98251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253440"/>
        <c:crosses val="autoZero"/>
        <c:auto val="1"/>
        <c:lblAlgn val="ctr"/>
        <c:lblOffset val="100"/>
        <c:noMultiLvlLbl val="0"/>
      </c:catAx>
      <c:valAx>
        <c:axId val="98253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251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94004278920995"/>
          <c:y val="0.36644873296369601"/>
          <c:w val="0.25869081506389402"/>
          <c:h val="0.267102534072607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aerohive (2)'!$U$27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/>
                </a:gs>
                <a:gs pos="100000">
                  <a:srgbClr val="FF550E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aerohive (2)'!$V$26:$Z$26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aerohive (2)'!$V$27:$Z$27</c:f>
              <c:numCache>
                <c:formatCode>General</c:formatCode>
                <c:ptCount val="5"/>
                <c:pt idx="0">
                  <c:v>157</c:v>
                </c:pt>
                <c:pt idx="1">
                  <c:v>210.3</c:v>
                </c:pt>
                <c:pt idx="2">
                  <c:v>194.7</c:v>
                </c:pt>
                <c:pt idx="3">
                  <c:v>213</c:v>
                </c:pt>
                <c:pt idx="4">
                  <c:v>132.69999999999999</c:v>
                </c:pt>
              </c:numCache>
            </c:numRef>
          </c:val>
        </c:ser>
        <c:ser>
          <c:idx val="1"/>
          <c:order val="1"/>
          <c:tx>
            <c:strRef>
              <c:f>'charts aerohive (2)'!$U$28</c:f>
              <c:strCache>
                <c:ptCount val="1"/>
                <c:pt idx="0">
                  <c:v>Aerohive</c:v>
                </c:pt>
              </c:strCache>
            </c:strRef>
          </c:tx>
          <c:spPr>
            <a:gradFill flip="none" rotWithShape="1">
              <a:gsLst>
                <a:gs pos="0">
                  <a:srgbClr val="3091D0"/>
                </a:gs>
                <a:gs pos="100000">
                  <a:srgbClr val="20618B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aerohive (2)'!$V$26:$Z$26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aerohive (2)'!$V$28:$Z$28</c:f>
              <c:numCache>
                <c:formatCode>General</c:formatCode>
                <c:ptCount val="5"/>
                <c:pt idx="0">
                  <c:v>101.3</c:v>
                </c:pt>
                <c:pt idx="1">
                  <c:v>189.9</c:v>
                </c:pt>
                <c:pt idx="2">
                  <c:v>119.1</c:v>
                </c:pt>
                <c:pt idx="3">
                  <c:v>226.2</c:v>
                </c:pt>
                <c:pt idx="4">
                  <c:v>92.8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877184"/>
        <c:axId val="94878720"/>
      </c:barChart>
      <c:catAx>
        <c:axId val="94877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878720"/>
        <c:crosses val="autoZero"/>
        <c:auto val="1"/>
        <c:lblAlgn val="ctr"/>
        <c:lblOffset val="100"/>
        <c:noMultiLvlLbl val="0"/>
      </c:catAx>
      <c:valAx>
        <c:axId val="9487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877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aerohive (2)'!$U$37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/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aerohive (2)'!$V$36:$Z$36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aerohive (2)'!$V$37:$Z$37</c:f>
              <c:numCache>
                <c:formatCode>General</c:formatCode>
                <c:ptCount val="5"/>
                <c:pt idx="0">
                  <c:v>162.5</c:v>
                </c:pt>
                <c:pt idx="1">
                  <c:v>227.1</c:v>
                </c:pt>
                <c:pt idx="2">
                  <c:v>202</c:v>
                </c:pt>
                <c:pt idx="3">
                  <c:v>241.1</c:v>
                </c:pt>
                <c:pt idx="4">
                  <c:v>130.80000000000001</c:v>
                </c:pt>
              </c:numCache>
            </c:numRef>
          </c:val>
        </c:ser>
        <c:ser>
          <c:idx val="1"/>
          <c:order val="1"/>
          <c:tx>
            <c:strRef>
              <c:f>'charts aerohive (2)'!$U$38</c:f>
              <c:strCache>
                <c:ptCount val="1"/>
                <c:pt idx="0">
                  <c:v>Aerohive</c:v>
                </c:pt>
              </c:strCache>
            </c:strRef>
          </c:tx>
          <c:spPr>
            <a:gradFill flip="none" rotWithShape="1">
              <a:gsLst>
                <a:gs pos="0">
                  <a:srgbClr val="3091D0"/>
                </a:gs>
                <a:gs pos="100000">
                  <a:srgbClr val="20618B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aerohive (2)'!$V$36:$Z$36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aerohive (2)'!$V$38:$Z$38</c:f>
              <c:numCache>
                <c:formatCode>General</c:formatCode>
                <c:ptCount val="5"/>
                <c:pt idx="0">
                  <c:v>100.3</c:v>
                </c:pt>
                <c:pt idx="1">
                  <c:v>193.4</c:v>
                </c:pt>
                <c:pt idx="2">
                  <c:v>123.4</c:v>
                </c:pt>
                <c:pt idx="3">
                  <c:v>234</c:v>
                </c:pt>
                <c:pt idx="4">
                  <c:v>93.2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887296"/>
        <c:axId val="94979200"/>
      </c:barChart>
      <c:catAx>
        <c:axId val="94887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979200"/>
        <c:crosses val="autoZero"/>
        <c:auto val="1"/>
        <c:lblAlgn val="ctr"/>
        <c:lblOffset val="100"/>
        <c:noMultiLvlLbl val="0"/>
      </c:catAx>
      <c:valAx>
        <c:axId val="94979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887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198440605412003"/>
          <c:y val="0.29370749505903798"/>
          <c:w val="0.27918361106864398"/>
          <c:h val="0.2452511022145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aerohive (2)'!$N$32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/>
                </a:gs>
                <a:gs pos="100000">
                  <a:srgbClr val="EF5F01"/>
                </a:gs>
              </a:gsLst>
              <a:lin ang="5400000" scaled="0"/>
              <a:tileRect/>
            </a:gradFill>
            <a:ln>
              <a:noFill/>
            </a:ln>
          </c:spPr>
          <c:invertIfNegative val="0"/>
          <c:cat>
            <c:strRef>
              <c:f>'charts aerohive (2)'!$O$31:$S$31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aerohive (2)'!$O$32:$S$32</c:f>
              <c:numCache>
                <c:formatCode>General</c:formatCode>
                <c:ptCount val="5"/>
                <c:pt idx="0">
                  <c:v>99.2</c:v>
                </c:pt>
                <c:pt idx="1">
                  <c:v>137.19999999999999</c:v>
                </c:pt>
                <c:pt idx="2">
                  <c:v>125.4</c:v>
                </c:pt>
                <c:pt idx="3">
                  <c:v>146.69999999999999</c:v>
                </c:pt>
                <c:pt idx="4">
                  <c:v>102.4</c:v>
                </c:pt>
              </c:numCache>
            </c:numRef>
          </c:val>
        </c:ser>
        <c:ser>
          <c:idx val="1"/>
          <c:order val="1"/>
          <c:tx>
            <c:strRef>
              <c:f>'charts aerohive (2)'!$N$33</c:f>
              <c:strCache>
                <c:ptCount val="1"/>
                <c:pt idx="0">
                  <c:v>Aerohive</c:v>
                </c:pt>
              </c:strCache>
            </c:strRef>
          </c:tx>
          <c:spPr>
            <a:gradFill flip="none" rotWithShape="1">
              <a:gsLst>
                <a:gs pos="0">
                  <a:srgbClr val="3091D0"/>
                </a:gs>
                <a:gs pos="100000">
                  <a:srgbClr val="20618B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aerohive (2)'!$O$31:$S$31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aerohive (2)'!$O$33:$S$33</c:f>
              <c:numCache>
                <c:formatCode>General</c:formatCode>
                <c:ptCount val="5"/>
                <c:pt idx="0">
                  <c:v>52.2</c:v>
                </c:pt>
                <c:pt idx="1">
                  <c:v>64.3</c:v>
                </c:pt>
                <c:pt idx="2">
                  <c:v>60.2</c:v>
                </c:pt>
                <c:pt idx="3">
                  <c:v>124.5</c:v>
                </c:pt>
                <c:pt idx="4">
                  <c:v>42.9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00064"/>
        <c:axId val="95001600"/>
      </c:barChart>
      <c:catAx>
        <c:axId val="95000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001600"/>
        <c:crosses val="autoZero"/>
        <c:auto val="1"/>
        <c:lblAlgn val="ctr"/>
        <c:lblOffset val="100"/>
        <c:noMultiLvlLbl val="0"/>
      </c:catAx>
      <c:valAx>
        <c:axId val="9500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000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90805" dist="264287" dir="5400000" rotWithShape="0">
                <a:srgbClr val="000000">
                  <a:alpha val="35000"/>
                </a:srgbClr>
              </a:outerShdw>
            </a:effectLst>
          </c:spPr>
          <c:explosion val="6"/>
          <c:dPt>
            <c:idx val="0"/>
            <c:bubble3D val="0"/>
            <c:spPr>
              <a:gradFill flip="none" rotWithShape="1">
                <a:gsLst>
                  <a:gs pos="0">
                    <a:srgbClr val="FF6600"/>
                  </a:gs>
                  <a:gs pos="100000">
                    <a:srgbClr val="BE4200"/>
                  </a:gs>
                </a:gsLst>
                <a:lin ang="5400000" scaled="0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004060"/>
                  </a:gs>
                </a:gsLst>
                <a:lin ang="0" scaled="1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8000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bg2">
                      <a:lumMod val="95000"/>
                      <a:lumOff val="5000"/>
                    </a:schemeClr>
                  </a:gs>
                  <a:gs pos="100000">
                    <a:schemeClr val="bg2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rgbClr val="008000"/>
                  </a:gs>
                  <a:gs pos="100000">
                    <a:srgbClr val="006601"/>
                  </a:gs>
                </a:gsLst>
                <a:lin ang="16200000" scaled="0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aerohive (2)'!$N$37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1000">
                  <a:srgbClr val="FF8E08"/>
                </a:gs>
                <a:gs pos="100000">
                  <a:srgbClr val="FF550E"/>
                </a:gs>
              </a:gsLst>
              <a:lin ang="5400000" scaled="0"/>
              <a:tileRect/>
            </a:gradFill>
            <a:ln>
              <a:noFill/>
            </a:ln>
          </c:spPr>
          <c:invertIfNegative val="0"/>
          <c:cat>
            <c:strRef>
              <c:f>'charts aerohive (2)'!$O$36:$S$36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aerohive (2)'!$O$37:$S$37</c:f>
              <c:numCache>
                <c:formatCode>General</c:formatCode>
                <c:ptCount val="5"/>
                <c:pt idx="0">
                  <c:v>97.8</c:v>
                </c:pt>
                <c:pt idx="1">
                  <c:v>146.5</c:v>
                </c:pt>
                <c:pt idx="2">
                  <c:v>142.5</c:v>
                </c:pt>
                <c:pt idx="3">
                  <c:v>145</c:v>
                </c:pt>
                <c:pt idx="4">
                  <c:v>116.2</c:v>
                </c:pt>
              </c:numCache>
            </c:numRef>
          </c:val>
        </c:ser>
        <c:ser>
          <c:idx val="1"/>
          <c:order val="1"/>
          <c:tx>
            <c:strRef>
              <c:f>'charts aerohive (2)'!$N$38</c:f>
              <c:strCache>
                <c:ptCount val="1"/>
                <c:pt idx="0">
                  <c:v>Aerohive</c:v>
                </c:pt>
              </c:strCache>
            </c:strRef>
          </c:tx>
          <c:spPr>
            <a:gradFill flip="none" rotWithShape="1">
              <a:gsLst>
                <a:gs pos="0">
                  <a:srgbClr val="3091D0"/>
                </a:gs>
                <a:gs pos="100000">
                  <a:srgbClr val="20618B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aerohive (2)'!$O$36:$S$36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aerohive (2)'!$O$38:$S$38</c:f>
              <c:numCache>
                <c:formatCode>General</c:formatCode>
                <c:ptCount val="5"/>
                <c:pt idx="0">
                  <c:v>83.6</c:v>
                </c:pt>
                <c:pt idx="1">
                  <c:v>131.19999999999999</c:v>
                </c:pt>
                <c:pt idx="2">
                  <c:v>124.9</c:v>
                </c:pt>
                <c:pt idx="3">
                  <c:v>136.80000000000001</c:v>
                </c:pt>
                <c:pt idx="4">
                  <c:v>88.2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22464"/>
        <c:axId val="95032448"/>
      </c:barChart>
      <c:catAx>
        <c:axId val="95022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032448"/>
        <c:crosses val="autoZero"/>
        <c:auto val="1"/>
        <c:lblAlgn val="ctr"/>
        <c:lblOffset val="100"/>
        <c:noMultiLvlLbl val="0"/>
      </c:catAx>
      <c:valAx>
        <c:axId val="95032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022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49065316245596"/>
          <c:y val="0.28877502309025399"/>
          <c:w val="0.256791859506529"/>
          <c:h val="0.25111507767665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aerohive (2)'!$U$32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>
                    <a:alpha val="80000"/>
                  </a:srgbClr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aerohive (2)'!$V$31:$Z$31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aerohive (2)'!$V$32:$Z$32</c:f>
              <c:numCache>
                <c:formatCode>General</c:formatCode>
                <c:ptCount val="5"/>
                <c:pt idx="0">
                  <c:v>185.2</c:v>
                </c:pt>
                <c:pt idx="1">
                  <c:v>249.4</c:v>
                </c:pt>
                <c:pt idx="2">
                  <c:v>217.3</c:v>
                </c:pt>
                <c:pt idx="3">
                  <c:v>224.5</c:v>
                </c:pt>
                <c:pt idx="4">
                  <c:v>123.2</c:v>
                </c:pt>
              </c:numCache>
            </c:numRef>
          </c:val>
        </c:ser>
        <c:ser>
          <c:idx val="1"/>
          <c:order val="1"/>
          <c:tx>
            <c:strRef>
              <c:f>'charts aerohive (2)'!$U$33</c:f>
              <c:strCache>
                <c:ptCount val="1"/>
                <c:pt idx="0">
                  <c:v>Aerohive</c:v>
                </c:pt>
              </c:strCache>
            </c:strRef>
          </c:tx>
          <c:spPr>
            <a:gradFill flip="none" rotWithShape="1">
              <a:gsLst>
                <a:gs pos="0">
                  <a:srgbClr val="3091D0"/>
                </a:gs>
                <a:gs pos="100000">
                  <a:srgbClr val="20618B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aerohive (2)'!$V$31:$Z$31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aerohive (2)'!$V$33:$Z$33</c:f>
              <c:numCache>
                <c:formatCode>General</c:formatCode>
                <c:ptCount val="5"/>
                <c:pt idx="0">
                  <c:v>102.7</c:v>
                </c:pt>
                <c:pt idx="1">
                  <c:v>168.8</c:v>
                </c:pt>
                <c:pt idx="2">
                  <c:v>136.4</c:v>
                </c:pt>
                <c:pt idx="3">
                  <c:v>230.7</c:v>
                </c:pt>
                <c:pt idx="4">
                  <c:v>93.2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61504"/>
        <c:axId val="95063040"/>
      </c:barChart>
      <c:catAx>
        <c:axId val="95061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063040"/>
        <c:crosses val="autoZero"/>
        <c:auto val="1"/>
        <c:lblAlgn val="ctr"/>
        <c:lblOffset val="100"/>
        <c:noMultiLvlLbl val="0"/>
      </c:catAx>
      <c:valAx>
        <c:axId val="9506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06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99254859318503"/>
          <c:y val="0.37218145793243301"/>
          <c:w val="0.25064122382048298"/>
          <c:h val="0.255636555910228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aerohive (2)'!$N$27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>
                    <a:alpha val="80000"/>
                  </a:srgbClr>
                </a:gs>
                <a:gs pos="100000">
                  <a:srgbClr val="FF6600"/>
                </a:gs>
              </a:gsLst>
              <a:lin ang="5400000" scaled="0"/>
              <a:tileRect/>
            </a:gradFill>
            <a:ln>
              <a:noFill/>
            </a:ln>
          </c:spPr>
          <c:invertIfNegative val="0"/>
          <c:cat>
            <c:strRef>
              <c:f>'charts aerohive (2)'!$O$26:$S$26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aerohive (2)'!$O$27:$S$27</c:f>
              <c:numCache>
                <c:formatCode>General</c:formatCode>
                <c:ptCount val="5"/>
                <c:pt idx="0">
                  <c:v>100.3</c:v>
                </c:pt>
                <c:pt idx="1">
                  <c:v>143.30000000000001</c:v>
                </c:pt>
                <c:pt idx="2">
                  <c:v>142.80000000000001</c:v>
                </c:pt>
                <c:pt idx="3">
                  <c:v>140.4</c:v>
                </c:pt>
                <c:pt idx="4">
                  <c:v>119.6</c:v>
                </c:pt>
              </c:numCache>
            </c:numRef>
          </c:val>
        </c:ser>
        <c:ser>
          <c:idx val="1"/>
          <c:order val="1"/>
          <c:tx>
            <c:strRef>
              <c:f>'charts aerohive (2)'!$N$28</c:f>
              <c:strCache>
                <c:ptCount val="1"/>
                <c:pt idx="0">
                  <c:v>Aerohive</c:v>
                </c:pt>
              </c:strCache>
            </c:strRef>
          </c:tx>
          <c:spPr>
            <a:gradFill flip="none" rotWithShape="1">
              <a:gsLst>
                <a:gs pos="1000">
                  <a:srgbClr val="3091D0"/>
                </a:gs>
                <a:gs pos="100000">
                  <a:srgbClr val="20618B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aerohive (2)'!$O$26:$S$26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aerohive (2)'!$O$28:$S$28</c:f>
              <c:numCache>
                <c:formatCode>General</c:formatCode>
                <c:ptCount val="5"/>
                <c:pt idx="0">
                  <c:v>92</c:v>
                </c:pt>
                <c:pt idx="1">
                  <c:v>133.4</c:v>
                </c:pt>
                <c:pt idx="2">
                  <c:v>133.19999999999999</c:v>
                </c:pt>
                <c:pt idx="3">
                  <c:v>135.30000000000001</c:v>
                </c:pt>
                <c:pt idx="4">
                  <c:v>112.1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635136"/>
        <c:axId val="98636928"/>
      </c:barChart>
      <c:catAx>
        <c:axId val="98635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636928"/>
        <c:crosses val="autoZero"/>
        <c:auto val="1"/>
        <c:lblAlgn val="ctr"/>
        <c:lblOffset val="100"/>
        <c:noMultiLvlLbl val="0"/>
      </c:catAx>
      <c:valAx>
        <c:axId val="98636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635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Meraki (2)'!$U$35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/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Meraki (2)'!$V$34:$Z$34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Meraki (2)'!$V$35:$Z$35</c:f>
              <c:numCache>
                <c:formatCode>General</c:formatCode>
                <c:ptCount val="5"/>
                <c:pt idx="0">
                  <c:v>162.5</c:v>
                </c:pt>
                <c:pt idx="1">
                  <c:v>227.1</c:v>
                </c:pt>
                <c:pt idx="2">
                  <c:v>202</c:v>
                </c:pt>
                <c:pt idx="3">
                  <c:v>241.1</c:v>
                </c:pt>
                <c:pt idx="4">
                  <c:v>130.80000000000001</c:v>
                </c:pt>
              </c:numCache>
            </c:numRef>
          </c:val>
        </c:ser>
        <c:ser>
          <c:idx val="1"/>
          <c:order val="1"/>
          <c:tx>
            <c:strRef>
              <c:f>'charts Meraki (2)'!$U$36</c:f>
              <c:strCache>
                <c:ptCount val="1"/>
                <c:pt idx="0">
                  <c:v>Meraki</c:v>
                </c:pt>
              </c:strCache>
            </c:strRef>
          </c:tx>
          <c:spPr>
            <a:gradFill flip="none" rotWithShape="1">
              <a:gsLst>
                <a:gs pos="0">
                  <a:srgbClr val="3091D0"/>
                </a:gs>
                <a:gs pos="100000">
                  <a:srgbClr val="20618B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Meraki (2)'!$V$34:$Z$34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Meraki (2)'!$V$36:$Z$36</c:f>
              <c:numCache>
                <c:formatCode>General</c:formatCode>
                <c:ptCount val="5"/>
                <c:pt idx="0">
                  <c:v>52.6</c:v>
                </c:pt>
                <c:pt idx="1">
                  <c:v>237</c:v>
                </c:pt>
                <c:pt idx="2">
                  <c:v>226.7</c:v>
                </c:pt>
                <c:pt idx="3">
                  <c:v>222.3</c:v>
                </c:pt>
                <c:pt idx="4">
                  <c:v>108.6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199872"/>
        <c:axId val="101201408"/>
      </c:barChart>
      <c:catAx>
        <c:axId val="101199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201408"/>
        <c:crosses val="autoZero"/>
        <c:auto val="1"/>
        <c:lblAlgn val="ctr"/>
        <c:lblOffset val="100"/>
        <c:noMultiLvlLbl val="0"/>
      </c:catAx>
      <c:valAx>
        <c:axId val="101201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19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83397468820805"/>
          <c:y val="0.33603797800803797"/>
          <c:w val="0.25473132564540102"/>
          <c:h val="0.239817443917522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Meraki (2)'!$U$31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/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Meraki (2)'!$V$30:$Z$30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Meraki (2)'!$V$31:$Z$31</c:f>
              <c:numCache>
                <c:formatCode>General</c:formatCode>
                <c:ptCount val="5"/>
                <c:pt idx="0">
                  <c:v>185.2</c:v>
                </c:pt>
                <c:pt idx="1">
                  <c:v>249.4</c:v>
                </c:pt>
                <c:pt idx="2">
                  <c:v>217.3</c:v>
                </c:pt>
                <c:pt idx="3">
                  <c:v>224.5</c:v>
                </c:pt>
                <c:pt idx="4">
                  <c:v>123.2</c:v>
                </c:pt>
              </c:numCache>
            </c:numRef>
          </c:val>
        </c:ser>
        <c:ser>
          <c:idx val="1"/>
          <c:order val="1"/>
          <c:tx>
            <c:strRef>
              <c:f>'charts Meraki (2)'!$U$32</c:f>
              <c:strCache>
                <c:ptCount val="1"/>
                <c:pt idx="0">
                  <c:v>Meraki</c:v>
                </c:pt>
              </c:strCache>
            </c:strRef>
          </c:tx>
          <c:spPr>
            <a:gradFill flip="none" rotWithShape="1">
              <a:gsLst>
                <a:gs pos="0">
                  <a:srgbClr val="3091D0"/>
                </a:gs>
                <a:gs pos="100000">
                  <a:srgbClr val="20618B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Meraki (2)'!$V$30:$Z$30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Meraki (2)'!$V$32:$Z$32</c:f>
              <c:numCache>
                <c:formatCode>General</c:formatCode>
                <c:ptCount val="5"/>
                <c:pt idx="0">
                  <c:v>44.5</c:v>
                </c:pt>
                <c:pt idx="1">
                  <c:v>225.1</c:v>
                </c:pt>
                <c:pt idx="2">
                  <c:v>205.2</c:v>
                </c:pt>
                <c:pt idx="3">
                  <c:v>193.8</c:v>
                </c:pt>
                <c:pt idx="4">
                  <c:v>96.8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234560"/>
        <c:axId val="101236096"/>
      </c:barChart>
      <c:catAx>
        <c:axId val="101234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236096"/>
        <c:crosses val="autoZero"/>
        <c:auto val="1"/>
        <c:lblAlgn val="ctr"/>
        <c:lblOffset val="100"/>
        <c:noMultiLvlLbl val="0"/>
      </c:catAx>
      <c:valAx>
        <c:axId val="101236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234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716634959376798"/>
          <c:y val="0.37414376552485101"/>
          <c:w val="0.25103289306573501"/>
          <c:h val="0.251711960459777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Meraki (2)'!$N$35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/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Meraki (2)'!$O$34:$S$34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Meraki (2)'!$O$35:$S$35</c:f>
              <c:numCache>
                <c:formatCode>General</c:formatCode>
                <c:ptCount val="5"/>
                <c:pt idx="0">
                  <c:v>97.8</c:v>
                </c:pt>
                <c:pt idx="1">
                  <c:v>146.5</c:v>
                </c:pt>
                <c:pt idx="2">
                  <c:v>142.5</c:v>
                </c:pt>
                <c:pt idx="3">
                  <c:v>145</c:v>
                </c:pt>
                <c:pt idx="4">
                  <c:v>116.2</c:v>
                </c:pt>
              </c:numCache>
            </c:numRef>
          </c:val>
        </c:ser>
        <c:ser>
          <c:idx val="1"/>
          <c:order val="1"/>
          <c:tx>
            <c:strRef>
              <c:f>'charts Meraki (2)'!$N$36</c:f>
              <c:strCache>
                <c:ptCount val="1"/>
                <c:pt idx="0">
                  <c:v>Meraki</c:v>
                </c:pt>
              </c:strCache>
            </c:strRef>
          </c:tx>
          <c:spPr>
            <a:gradFill flip="none" rotWithShape="1">
              <a:gsLst>
                <a:gs pos="0">
                  <a:srgbClr val="3091D0"/>
                </a:gs>
                <a:gs pos="100000">
                  <a:srgbClr val="20618B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Meraki (2)'!$O$34:$S$34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Meraki (2)'!$O$36:$S$36</c:f>
              <c:numCache>
                <c:formatCode>General</c:formatCode>
                <c:ptCount val="5"/>
                <c:pt idx="0">
                  <c:v>59.2</c:v>
                </c:pt>
                <c:pt idx="1">
                  <c:v>107.7</c:v>
                </c:pt>
                <c:pt idx="2">
                  <c:v>94.2</c:v>
                </c:pt>
                <c:pt idx="3">
                  <c:v>91.2</c:v>
                </c:pt>
                <c:pt idx="4">
                  <c:v>63.6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239680"/>
        <c:axId val="103241216"/>
      </c:barChart>
      <c:catAx>
        <c:axId val="103239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241216"/>
        <c:crosses val="autoZero"/>
        <c:auto val="1"/>
        <c:lblAlgn val="ctr"/>
        <c:lblOffset val="100"/>
        <c:noMultiLvlLbl val="0"/>
      </c:catAx>
      <c:valAx>
        <c:axId val="10324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239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07590109560905"/>
          <c:y val="0.32362889214576301"/>
          <c:w val="0.22684790696503301"/>
          <c:h val="0.250084495173544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Meraki (2)'!$N$31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/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Meraki (2)'!$O$30:$S$30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Meraki (2)'!$O$31:$S$31</c:f>
              <c:numCache>
                <c:formatCode>General</c:formatCode>
                <c:ptCount val="5"/>
                <c:pt idx="0">
                  <c:v>99.2</c:v>
                </c:pt>
                <c:pt idx="1">
                  <c:v>137.19999999999999</c:v>
                </c:pt>
                <c:pt idx="2">
                  <c:v>125.4</c:v>
                </c:pt>
                <c:pt idx="3">
                  <c:v>146.69999999999999</c:v>
                </c:pt>
                <c:pt idx="4">
                  <c:v>102.4</c:v>
                </c:pt>
              </c:numCache>
            </c:numRef>
          </c:val>
        </c:ser>
        <c:ser>
          <c:idx val="1"/>
          <c:order val="1"/>
          <c:tx>
            <c:strRef>
              <c:f>'charts Meraki (2)'!$N$32</c:f>
              <c:strCache>
                <c:ptCount val="1"/>
                <c:pt idx="0">
                  <c:v>Meraki</c:v>
                </c:pt>
              </c:strCache>
            </c:strRef>
          </c:tx>
          <c:spPr>
            <a:gradFill flip="none" rotWithShape="1">
              <a:gsLst>
                <a:gs pos="0">
                  <a:srgbClr val="3091D0"/>
                </a:gs>
                <a:gs pos="100000">
                  <a:srgbClr val="20618B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Meraki (2)'!$O$30:$S$30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Meraki (2)'!$O$32:$S$32</c:f>
              <c:numCache>
                <c:formatCode>General</c:formatCode>
                <c:ptCount val="5"/>
                <c:pt idx="0">
                  <c:v>18.3</c:v>
                </c:pt>
                <c:pt idx="1">
                  <c:v>88.5</c:v>
                </c:pt>
                <c:pt idx="2">
                  <c:v>69.400000000000006</c:v>
                </c:pt>
                <c:pt idx="3">
                  <c:v>66.8</c:v>
                </c:pt>
                <c:pt idx="4">
                  <c:v>36.4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257984"/>
        <c:axId val="103259520"/>
      </c:barChart>
      <c:catAx>
        <c:axId val="103257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259520"/>
        <c:crosses val="autoZero"/>
        <c:auto val="1"/>
        <c:lblAlgn val="ctr"/>
        <c:lblOffset val="100"/>
        <c:noMultiLvlLbl val="0"/>
      </c:catAx>
      <c:valAx>
        <c:axId val="10325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257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72426354735296"/>
          <c:y val="0.38043752167893502"/>
          <c:w val="0.236138793144929"/>
          <c:h val="0.239124956642128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Meraki (2)'!$N$27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/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Meraki (2)'!$O$26:$S$26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Meraki (2)'!$O$27:$S$27</c:f>
              <c:numCache>
                <c:formatCode>General</c:formatCode>
                <c:ptCount val="5"/>
                <c:pt idx="0">
                  <c:v>100.3</c:v>
                </c:pt>
                <c:pt idx="1">
                  <c:v>143.30000000000001</c:v>
                </c:pt>
                <c:pt idx="2">
                  <c:v>142.80000000000001</c:v>
                </c:pt>
                <c:pt idx="3">
                  <c:v>140.4</c:v>
                </c:pt>
                <c:pt idx="4">
                  <c:v>119.6</c:v>
                </c:pt>
              </c:numCache>
            </c:numRef>
          </c:val>
        </c:ser>
        <c:ser>
          <c:idx val="1"/>
          <c:order val="1"/>
          <c:tx>
            <c:strRef>
              <c:f>'charts Meraki (2)'!$N$28</c:f>
              <c:strCache>
                <c:ptCount val="1"/>
                <c:pt idx="0">
                  <c:v>Meraki</c:v>
                </c:pt>
              </c:strCache>
            </c:strRef>
          </c:tx>
          <c:spPr>
            <a:gradFill flip="none" rotWithShape="1">
              <a:gsLst>
                <a:gs pos="0">
                  <a:srgbClr val="3091D0"/>
                </a:gs>
                <a:gs pos="100000">
                  <a:srgbClr val="20618B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Meraki (2)'!$O$26:$S$26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Meraki (2)'!$O$28:$S$28</c:f>
              <c:numCache>
                <c:formatCode>General</c:formatCode>
                <c:ptCount val="5"/>
                <c:pt idx="0">
                  <c:v>83.5</c:v>
                </c:pt>
                <c:pt idx="1">
                  <c:v>112.5</c:v>
                </c:pt>
                <c:pt idx="2">
                  <c:v>104.3</c:v>
                </c:pt>
                <c:pt idx="3">
                  <c:v>93.5</c:v>
                </c:pt>
                <c:pt idx="4">
                  <c:v>83.2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288832"/>
        <c:axId val="103290368"/>
      </c:barChart>
      <c:catAx>
        <c:axId val="10328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103290368"/>
        <c:crosses val="autoZero"/>
        <c:auto val="1"/>
        <c:lblAlgn val="ctr"/>
        <c:lblOffset val="100"/>
        <c:noMultiLvlLbl val="0"/>
      </c:catAx>
      <c:valAx>
        <c:axId val="10329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288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476720879163602"/>
          <c:y val="0.36476016891634"/>
          <c:w val="0.22693386729651899"/>
          <c:h val="0.270478729943638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Meraki (2)'!$U$27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/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Meraki (2)'!$V$26:$Z$26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Meraki (2)'!$V$27:$Z$27</c:f>
              <c:numCache>
                <c:formatCode>General</c:formatCode>
                <c:ptCount val="5"/>
                <c:pt idx="0">
                  <c:v>157</c:v>
                </c:pt>
                <c:pt idx="1">
                  <c:v>210.3</c:v>
                </c:pt>
                <c:pt idx="2">
                  <c:v>194.7</c:v>
                </c:pt>
                <c:pt idx="3">
                  <c:v>213</c:v>
                </c:pt>
                <c:pt idx="4">
                  <c:v>132.69999999999999</c:v>
                </c:pt>
              </c:numCache>
            </c:numRef>
          </c:val>
        </c:ser>
        <c:ser>
          <c:idx val="1"/>
          <c:order val="1"/>
          <c:tx>
            <c:strRef>
              <c:f>'charts Meraki (2)'!$U$28</c:f>
              <c:strCache>
                <c:ptCount val="1"/>
                <c:pt idx="0">
                  <c:v>Meraki</c:v>
                </c:pt>
              </c:strCache>
            </c:strRef>
          </c:tx>
          <c:spPr>
            <a:gradFill flip="none" rotWithShape="1">
              <a:gsLst>
                <a:gs pos="0">
                  <a:srgbClr val="3091D0"/>
                </a:gs>
                <a:gs pos="100000">
                  <a:srgbClr val="20618B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Meraki (2)'!$V$26:$Z$26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Meraki (2)'!$V$28:$Z$28</c:f>
              <c:numCache>
                <c:formatCode>General</c:formatCode>
                <c:ptCount val="5"/>
                <c:pt idx="0">
                  <c:v>46.4</c:v>
                </c:pt>
                <c:pt idx="1">
                  <c:v>232.9</c:v>
                </c:pt>
                <c:pt idx="2">
                  <c:v>227.2</c:v>
                </c:pt>
                <c:pt idx="3">
                  <c:v>228.6</c:v>
                </c:pt>
                <c:pt idx="4">
                  <c:v>114.5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23520"/>
        <c:axId val="103325056"/>
      </c:barChart>
      <c:catAx>
        <c:axId val="103323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325056"/>
        <c:crosses val="autoZero"/>
        <c:auto val="1"/>
        <c:lblAlgn val="ctr"/>
        <c:lblOffset val="100"/>
        <c:noMultiLvlLbl val="0"/>
      </c:catAx>
      <c:valAx>
        <c:axId val="103325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323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88462682718798"/>
          <c:y val="0.368813523747334"/>
          <c:w val="0.246586405918404"/>
          <c:h val="0.262372952505331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2"/>
      <c:rotY val="33"/>
      <c:depthPercent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6600">
                      <a:alpha val="81000"/>
                    </a:srgbClr>
                  </a:gs>
                  <a:gs pos="100000">
                    <a:srgbClr val="EA4D02"/>
                  </a:gs>
                </a:gsLst>
                <a:lin ang="5400000" scaled="0"/>
                <a:tileRect/>
              </a:gradFill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20618B"/>
                  </a:gs>
                  <a:gs pos="100000">
                    <a:srgbClr val="3091D0"/>
                  </a:gs>
                </a:gsLst>
                <a:lin ang="16200000" scaled="0"/>
                <a:tileRect/>
              </a:gradFill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20618B"/>
                  </a:gs>
                  <a:gs pos="100000">
                    <a:srgbClr val="3091D0"/>
                  </a:gs>
                </a:gsLst>
                <a:lin ang="16200000" scaled="0"/>
                <a:tileRect/>
              </a:gradFill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20618B"/>
                  </a:gs>
                  <a:gs pos="100000">
                    <a:srgbClr val="3091D0"/>
                  </a:gs>
                </a:gsLst>
                <a:lin ang="16200000" scaled="0"/>
                <a:tileRect/>
              </a:gradFill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20618B"/>
                  </a:gs>
                  <a:gs pos="100000">
                    <a:srgbClr val="3091D0"/>
                  </a:gs>
                </a:gsLst>
                <a:lin ang="16200000" scaled="0"/>
                <a:tileRect/>
              </a:gradFill>
            </c:spPr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275</c:v>
                </c:pt>
                <c:pt idx="1">
                  <c:v>274</c:v>
                </c:pt>
                <c:pt idx="2">
                  <c:v>184</c:v>
                </c:pt>
                <c:pt idx="3">
                  <c:v>159</c:v>
                </c:pt>
                <c:pt idx="4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991872"/>
        <c:axId val="134993408"/>
        <c:axId val="0"/>
      </c:bar3DChart>
      <c:catAx>
        <c:axId val="134991872"/>
        <c:scaling>
          <c:orientation val="minMax"/>
        </c:scaling>
        <c:delete val="1"/>
        <c:axPos val="b"/>
        <c:majorTickMark val="out"/>
        <c:minorTickMark val="none"/>
        <c:tickLblPos val="nextTo"/>
        <c:crossAx val="134993408"/>
        <c:crosses val="autoZero"/>
        <c:auto val="1"/>
        <c:lblAlgn val="ctr"/>
        <c:lblOffset val="100"/>
        <c:noMultiLvlLbl val="0"/>
      </c:catAx>
      <c:valAx>
        <c:axId val="134993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99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90805" dist="264287" dir="5400000" rotWithShape="0">
                <a:srgbClr val="000000">
                  <a:alpha val="35000"/>
                </a:srgbClr>
              </a:outerShdw>
            </a:effectLst>
          </c:spPr>
          <c:explosion val="6"/>
          <c:dPt>
            <c:idx val="0"/>
            <c:bubble3D val="0"/>
            <c:spPr>
              <a:gradFill flip="none" rotWithShape="1">
                <a:gsLst>
                  <a:gs pos="0">
                    <a:srgbClr val="FF6600"/>
                  </a:gs>
                  <a:gs pos="100000">
                    <a:srgbClr val="BE4200"/>
                  </a:gs>
                </a:gsLst>
                <a:lin ang="5400000" scaled="0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DB0202"/>
                  </a:gs>
                  <a:gs pos="100000">
                    <a:srgbClr val="800000"/>
                  </a:gs>
                </a:gsLst>
                <a:lin ang="0" scaled="1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006EA4">
                      <a:lumMod val="50000"/>
                    </a:srgbClr>
                  </a:gs>
                  <a:gs pos="100000">
                    <a:srgbClr val="006EA4">
                      <a:lumMod val="75000"/>
                    </a:srgbClr>
                  </a:gs>
                </a:gsLst>
                <a:lin ang="0" scaled="1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bg2">
                      <a:lumMod val="95000"/>
                      <a:lumOff val="5000"/>
                    </a:schemeClr>
                  </a:gs>
                  <a:gs pos="100000">
                    <a:schemeClr val="bg2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rgbClr val="008000"/>
                  </a:gs>
                  <a:gs pos="100000">
                    <a:srgbClr val="006601"/>
                  </a:gs>
                </a:gsLst>
                <a:lin ang="16200000" scaled="0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Sheet1!$A$2:$A$6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58</c:v>
                </c:pt>
                <c:pt idx="1">
                  <c:v>32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2"/>
      <c:rotY val="33"/>
      <c:depthPercent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6600">
                      <a:alpha val="81000"/>
                    </a:srgbClr>
                  </a:gs>
                  <a:gs pos="100000">
                    <a:srgbClr val="EA4D02"/>
                  </a:gs>
                </a:gsLst>
                <a:lin ang="5400000" scaled="0"/>
                <a:tileRect/>
              </a:gradFill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3091D0"/>
                  </a:gs>
                  <a:gs pos="100000">
                    <a:srgbClr val="20618B"/>
                  </a:gs>
                </a:gsLst>
                <a:lin ang="5400000" scaled="0"/>
                <a:tileRect/>
              </a:gradFill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3091D0"/>
                  </a:gs>
                  <a:gs pos="100000">
                    <a:srgbClr val="20618B"/>
                  </a:gs>
                </a:gsLst>
                <a:lin ang="5400000" scaled="0"/>
                <a:tileRect/>
              </a:gradFill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3091D0"/>
                  </a:gs>
                  <a:gs pos="100000">
                    <a:srgbClr val="20618B"/>
                  </a:gs>
                </a:gsLst>
                <a:lin ang="5400000" scaled="0"/>
                <a:tileRect/>
              </a:gradFill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3091D0"/>
                  </a:gs>
                  <a:gs pos="100000">
                    <a:srgbClr val="20618B"/>
                  </a:gs>
                </a:gsLst>
                <a:lin ang="5400000" scaled="0"/>
                <a:tileRect/>
              </a:gradFill>
            </c:spPr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228</c:v>
                </c:pt>
                <c:pt idx="1">
                  <c:v>183</c:v>
                </c:pt>
                <c:pt idx="2">
                  <c:v>142</c:v>
                </c:pt>
                <c:pt idx="3">
                  <c:v>107</c:v>
                </c:pt>
                <c:pt idx="4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567040"/>
        <c:axId val="134725632"/>
        <c:axId val="0"/>
      </c:bar3DChart>
      <c:catAx>
        <c:axId val="134567040"/>
        <c:scaling>
          <c:orientation val="minMax"/>
        </c:scaling>
        <c:delete val="1"/>
        <c:axPos val="b"/>
        <c:majorTickMark val="out"/>
        <c:minorTickMark val="none"/>
        <c:tickLblPos val="nextTo"/>
        <c:crossAx val="134725632"/>
        <c:crosses val="autoZero"/>
        <c:auto val="1"/>
        <c:lblAlgn val="ctr"/>
        <c:lblOffset val="100"/>
        <c:noMultiLvlLbl val="0"/>
      </c:catAx>
      <c:valAx>
        <c:axId val="134725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567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2"/>
      <c:rotY val="33"/>
      <c:depthPercent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0385D2"/>
                </a:gs>
                <a:gs pos="100000">
                  <a:srgbClr val="0069AA"/>
                </a:gs>
              </a:gsLst>
              <a:lin ang="1620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E06E06"/>
                  </a:gs>
                  <a:gs pos="100000">
                    <a:srgbClr val="FF6600"/>
                  </a:gs>
                </a:gsLst>
                <a:lin ang="16200000" scaled="0"/>
                <a:tileRect/>
              </a:gradFill>
            </c:spPr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206</c:v>
                </c:pt>
                <c:pt idx="1">
                  <c:v>183</c:v>
                </c:pt>
                <c:pt idx="2">
                  <c:v>180</c:v>
                </c:pt>
                <c:pt idx="3">
                  <c:v>128</c:v>
                </c:pt>
                <c:pt idx="4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031360"/>
        <c:axId val="127326080"/>
        <c:axId val="0"/>
      </c:bar3DChart>
      <c:catAx>
        <c:axId val="44031360"/>
        <c:scaling>
          <c:orientation val="minMax"/>
        </c:scaling>
        <c:delete val="1"/>
        <c:axPos val="b"/>
        <c:majorTickMark val="out"/>
        <c:minorTickMark val="none"/>
        <c:tickLblPos val="nextTo"/>
        <c:crossAx val="127326080"/>
        <c:crosses val="autoZero"/>
        <c:auto val="1"/>
        <c:lblAlgn val="ctr"/>
        <c:lblOffset val="100"/>
        <c:noMultiLvlLbl val="0"/>
      </c:catAx>
      <c:valAx>
        <c:axId val="127326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03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2"/>
      <c:rotY val="33"/>
      <c:depthPercent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0385D2"/>
                </a:gs>
                <a:gs pos="100000">
                  <a:srgbClr val="0069AA"/>
                </a:gs>
              </a:gsLst>
              <a:lin ang="1620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6600"/>
                  </a:gs>
                  <a:gs pos="100000">
                    <a:srgbClr val="DF7000"/>
                  </a:gs>
                </a:gsLst>
                <a:lin ang="16200000" scaled="0"/>
                <a:tileRect/>
              </a:gradFill>
            </c:spPr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143</c:v>
                </c:pt>
                <c:pt idx="1">
                  <c:v>119</c:v>
                </c:pt>
                <c:pt idx="2">
                  <c:v>71</c:v>
                </c:pt>
                <c:pt idx="3">
                  <c:v>71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090112"/>
        <c:axId val="128091648"/>
        <c:axId val="0"/>
      </c:bar3DChart>
      <c:catAx>
        <c:axId val="128090112"/>
        <c:scaling>
          <c:orientation val="minMax"/>
        </c:scaling>
        <c:delete val="1"/>
        <c:axPos val="b"/>
        <c:majorTickMark val="out"/>
        <c:minorTickMark val="none"/>
        <c:tickLblPos val="nextTo"/>
        <c:crossAx val="128091648"/>
        <c:crosses val="autoZero"/>
        <c:auto val="1"/>
        <c:lblAlgn val="ctr"/>
        <c:lblOffset val="100"/>
        <c:noMultiLvlLbl val="0"/>
      </c:catAx>
      <c:valAx>
        <c:axId val="128091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8090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2"/>
      <c:rotY val="33"/>
      <c:depthPercent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0385D2"/>
                </a:gs>
                <a:gs pos="100000">
                  <a:srgbClr val="0069AA"/>
                </a:gs>
              </a:gsLst>
              <a:lin ang="1620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6600"/>
                  </a:gs>
                  <a:gs pos="100000">
                    <a:srgbClr val="EA5D01"/>
                  </a:gs>
                </a:gsLst>
                <a:lin ang="16200000" scaled="0"/>
                <a:tileRect/>
              </a:gradFill>
            </c:spPr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91</c:v>
                </c:pt>
                <c:pt idx="1">
                  <c:v>63</c:v>
                </c:pt>
                <c:pt idx="2">
                  <c:v>31</c:v>
                </c:pt>
                <c:pt idx="3">
                  <c:v>25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251776"/>
        <c:axId val="128253312"/>
        <c:axId val="0"/>
      </c:bar3DChart>
      <c:catAx>
        <c:axId val="128251776"/>
        <c:scaling>
          <c:orientation val="minMax"/>
        </c:scaling>
        <c:delete val="1"/>
        <c:axPos val="b"/>
        <c:majorTickMark val="out"/>
        <c:minorTickMark val="none"/>
        <c:tickLblPos val="nextTo"/>
        <c:crossAx val="128253312"/>
        <c:crosses val="autoZero"/>
        <c:auto val="1"/>
        <c:lblAlgn val="ctr"/>
        <c:lblOffset val="100"/>
        <c:noMultiLvlLbl val="0"/>
      </c:catAx>
      <c:valAx>
        <c:axId val="128253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825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2"/>
      <c:rotY val="33"/>
      <c:depthPercent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0385D2"/>
                </a:gs>
                <a:gs pos="100000">
                  <a:srgbClr val="0069AA"/>
                </a:gs>
              </a:gsLst>
              <a:lin ang="1620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6600"/>
                  </a:gs>
                  <a:gs pos="100000">
                    <a:srgbClr val="E35C0B"/>
                  </a:gs>
                </a:gsLst>
                <a:lin ang="16200000" scaled="0"/>
                <a:tileRect/>
              </a:gradFill>
            </c:spPr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130</c:v>
                </c:pt>
                <c:pt idx="1">
                  <c:v>77</c:v>
                </c:pt>
                <c:pt idx="2">
                  <c:v>56</c:v>
                </c:pt>
                <c:pt idx="3">
                  <c:v>39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316032"/>
        <c:axId val="134317568"/>
        <c:axId val="0"/>
      </c:bar3DChart>
      <c:catAx>
        <c:axId val="134316032"/>
        <c:scaling>
          <c:orientation val="minMax"/>
        </c:scaling>
        <c:delete val="1"/>
        <c:axPos val="b"/>
        <c:majorTickMark val="out"/>
        <c:minorTickMark val="none"/>
        <c:tickLblPos val="nextTo"/>
        <c:crossAx val="134317568"/>
        <c:crosses val="autoZero"/>
        <c:auto val="1"/>
        <c:lblAlgn val="ctr"/>
        <c:lblOffset val="100"/>
        <c:noMultiLvlLbl val="0"/>
      </c:catAx>
      <c:valAx>
        <c:axId val="134317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316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2"/>
      <c:rotY val="33"/>
      <c:depthPercent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0385D2"/>
                </a:gs>
                <a:gs pos="100000">
                  <a:srgbClr val="0069AA"/>
                </a:gs>
              </a:gsLst>
              <a:lin ang="1620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6600"/>
                  </a:gs>
                  <a:gs pos="92000">
                    <a:srgbClr val="D75500"/>
                  </a:gs>
                </a:gsLst>
                <a:lin ang="16200000" scaled="0"/>
                <a:tileRect/>
              </a:gradFill>
            </c:spPr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562</c:v>
                </c:pt>
                <c:pt idx="1">
                  <c:v>480</c:v>
                </c:pt>
                <c:pt idx="2">
                  <c:v>378</c:v>
                </c:pt>
                <c:pt idx="3">
                  <c:v>330</c:v>
                </c:pt>
                <c:pt idx="4">
                  <c:v>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434816"/>
        <c:axId val="136436352"/>
        <c:axId val="0"/>
      </c:bar3DChart>
      <c:catAx>
        <c:axId val="136434816"/>
        <c:scaling>
          <c:orientation val="minMax"/>
        </c:scaling>
        <c:delete val="1"/>
        <c:axPos val="b"/>
        <c:majorTickMark val="out"/>
        <c:minorTickMark val="none"/>
        <c:tickLblPos val="nextTo"/>
        <c:crossAx val="136436352"/>
        <c:crosses val="autoZero"/>
        <c:auto val="1"/>
        <c:lblAlgn val="ctr"/>
        <c:lblOffset val="100"/>
        <c:noMultiLvlLbl val="0"/>
      </c:catAx>
      <c:valAx>
        <c:axId val="136436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6434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2"/>
      <c:rotY val="33"/>
      <c:depthPercent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0385D2"/>
                </a:gs>
                <a:gs pos="100000">
                  <a:srgbClr val="0069AA"/>
                </a:gs>
              </a:gsLst>
              <a:lin ang="1620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6600"/>
                  </a:gs>
                  <a:gs pos="100000">
                    <a:srgbClr val="E35C0B"/>
                  </a:gs>
                </a:gsLst>
                <a:lin ang="0" scaled="1"/>
                <a:tileRect/>
              </a:gradFill>
            </c:spPr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ah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570</c:v>
                </c:pt>
                <c:pt idx="1">
                  <c:v>441</c:v>
                </c:pt>
                <c:pt idx="2">
                  <c:v>374</c:v>
                </c:pt>
                <c:pt idx="3">
                  <c:v>369</c:v>
                </c:pt>
                <c:pt idx="4">
                  <c:v>324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854912"/>
        <c:axId val="134856704"/>
        <c:axId val="0"/>
      </c:bar3DChart>
      <c:catAx>
        <c:axId val="134854912"/>
        <c:scaling>
          <c:orientation val="minMax"/>
        </c:scaling>
        <c:delete val="1"/>
        <c:axPos val="b"/>
        <c:majorTickMark val="out"/>
        <c:minorTickMark val="none"/>
        <c:tickLblPos val="nextTo"/>
        <c:crossAx val="134856704"/>
        <c:crosses val="autoZero"/>
        <c:auto val="1"/>
        <c:lblAlgn val="ctr"/>
        <c:lblOffset val="100"/>
        <c:noMultiLvlLbl val="0"/>
      </c:catAx>
      <c:valAx>
        <c:axId val="134856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85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2"/>
      <c:rotY val="33"/>
      <c:depthPercent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6600">
                      <a:alpha val="81000"/>
                    </a:srgbClr>
                  </a:gs>
                  <a:gs pos="100000">
                    <a:srgbClr val="EA4D02"/>
                  </a:gs>
                </a:gsLst>
                <a:lin ang="5400000" scaled="0"/>
                <a:tileRect/>
              </a:gradFill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3091D0"/>
                  </a:gs>
                  <a:gs pos="100000">
                    <a:srgbClr val="20618B"/>
                  </a:gs>
                </a:gsLst>
                <a:lin ang="5400000" scaled="0"/>
                <a:tileRect/>
              </a:gradFill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3091D0"/>
                  </a:gs>
                  <a:gs pos="100000">
                    <a:srgbClr val="20618B"/>
                  </a:gs>
                </a:gsLst>
                <a:lin ang="5400000" scaled="0"/>
                <a:tileRect/>
              </a:gradFill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3091D0"/>
                  </a:gs>
                  <a:gs pos="100000">
                    <a:srgbClr val="20618B"/>
                  </a:gs>
                </a:gsLst>
                <a:lin ang="5400000" scaled="0"/>
                <a:tileRect/>
              </a:gradFill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3091D0"/>
                  </a:gs>
                  <a:gs pos="100000">
                    <a:srgbClr val="20618B"/>
                  </a:gs>
                </a:gsLst>
                <a:lin ang="5400000" scaled="0"/>
                <a:tileRect/>
              </a:gradFill>
            </c:spPr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372</c:v>
                </c:pt>
                <c:pt idx="1">
                  <c:v>368</c:v>
                </c:pt>
                <c:pt idx="2">
                  <c:v>320</c:v>
                </c:pt>
                <c:pt idx="3">
                  <c:v>260</c:v>
                </c:pt>
                <c:pt idx="4">
                  <c:v>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983360"/>
        <c:axId val="105558016"/>
        <c:axId val="0"/>
      </c:bar3DChart>
      <c:catAx>
        <c:axId val="103983360"/>
        <c:scaling>
          <c:orientation val="minMax"/>
        </c:scaling>
        <c:delete val="1"/>
        <c:axPos val="b"/>
        <c:majorTickMark val="out"/>
        <c:minorTickMark val="none"/>
        <c:tickLblPos val="nextTo"/>
        <c:crossAx val="105558016"/>
        <c:crosses val="autoZero"/>
        <c:auto val="1"/>
        <c:lblAlgn val="ctr"/>
        <c:lblOffset val="100"/>
        <c:noMultiLvlLbl val="0"/>
      </c:catAx>
      <c:valAx>
        <c:axId val="105558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98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aruba (2)'!$U$41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>
                    <a:alpha val="76000"/>
                  </a:srgbClr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aruba (2)'!$V$40:$Z$40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aruba (2)'!$V$41:$Z$41</c:f>
              <c:numCache>
                <c:formatCode>General</c:formatCode>
                <c:ptCount val="5"/>
                <c:pt idx="0">
                  <c:v>162.5</c:v>
                </c:pt>
                <c:pt idx="1">
                  <c:v>227.1</c:v>
                </c:pt>
                <c:pt idx="2">
                  <c:v>202</c:v>
                </c:pt>
                <c:pt idx="3">
                  <c:v>241.1</c:v>
                </c:pt>
                <c:pt idx="4">
                  <c:v>130.80000000000001</c:v>
                </c:pt>
              </c:numCache>
            </c:numRef>
          </c:val>
        </c:ser>
        <c:ser>
          <c:idx val="1"/>
          <c:order val="1"/>
          <c:tx>
            <c:strRef>
              <c:f>'charts aruba (2)'!$U$42</c:f>
              <c:strCache>
                <c:ptCount val="1"/>
                <c:pt idx="0">
                  <c:v>Aruba</c:v>
                </c:pt>
              </c:strCache>
            </c:strRef>
          </c:tx>
          <c:spPr>
            <a:gradFill flip="none" rotWithShape="1">
              <a:gsLst>
                <a:gs pos="0">
                  <a:srgbClr val="0069AA">
                    <a:alpha val="61000"/>
                  </a:srgbClr>
                </a:gs>
                <a:gs pos="100000">
                  <a:srgbClr val="085F99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aruba (2)'!$V$40:$Z$40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aruba (2)'!$V$42:$Z$42</c:f>
              <c:numCache>
                <c:formatCode>General</c:formatCode>
                <c:ptCount val="5"/>
                <c:pt idx="0">
                  <c:v>157.9</c:v>
                </c:pt>
                <c:pt idx="1">
                  <c:v>222.8</c:v>
                </c:pt>
                <c:pt idx="2">
                  <c:v>168</c:v>
                </c:pt>
                <c:pt idx="3">
                  <c:v>227.3</c:v>
                </c:pt>
                <c:pt idx="4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194880"/>
        <c:axId val="95228288"/>
      </c:barChart>
      <c:catAx>
        <c:axId val="93194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228288"/>
        <c:crosses val="autoZero"/>
        <c:auto val="1"/>
        <c:lblAlgn val="ctr"/>
        <c:lblOffset val="100"/>
        <c:noMultiLvlLbl val="0"/>
      </c:catAx>
      <c:valAx>
        <c:axId val="95228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194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75044155807895"/>
          <c:y val="0.37450965511786399"/>
          <c:w val="0.24072495685103401"/>
          <c:h val="0.264555360070801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aruba (2)'!$U$27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>
                    <a:alpha val="76000"/>
                  </a:srgbClr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aruba (2)'!$V$26:$Z$26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aruba (2)'!$V$27:$Z$27</c:f>
              <c:numCache>
                <c:formatCode>General</c:formatCode>
                <c:ptCount val="5"/>
                <c:pt idx="0">
                  <c:v>157</c:v>
                </c:pt>
                <c:pt idx="1">
                  <c:v>210.3</c:v>
                </c:pt>
                <c:pt idx="2">
                  <c:v>194.7</c:v>
                </c:pt>
                <c:pt idx="3">
                  <c:v>213</c:v>
                </c:pt>
                <c:pt idx="4">
                  <c:v>132.69999999999999</c:v>
                </c:pt>
              </c:numCache>
            </c:numRef>
          </c:val>
        </c:ser>
        <c:ser>
          <c:idx val="1"/>
          <c:order val="1"/>
          <c:tx>
            <c:strRef>
              <c:f>'charts aruba (2)'!$U$28</c:f>
              <c:strCache>
                <c:ptCount val="1"/>
                <c:pt idx="0">
                  <c:v>Aruba</c:v>
                </c:pt>
              </c:strCache>
            </c:strRef>
          </c:tx>
          <c:spPr>
            <a:gradFill flip="none" rotWithShape="1">
              <a:gsLst>
                <a:gs pos="0">
                  <a:srgbClr val="0069AA">
                    <a:alpha val="61000"/>
                  </a:srgbClr>
                </a:gs>
                <a:gs pos="100000">
                  <a:srgbClr val="085F99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aruba (2)'!$V$26:$Z$26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aruba (2)'!$V$28:$Z$28</c:f>
              <c:numCache>
                <c:formatCode>General</c:formatCode>
                <c:ptCount val="5"/>
                <c:pt idx="0">
                  <c:v>150.30000000000001</c:v>
                </c:pt>
                <c:pt idx="1">
                  <c:v>215.6</c:v>
                </c:pt>
                <c:pt idx="2">
                  <c:v>157.80000000000001</c:v>
                </c:pt>
                <c:pt idx="3">
                  <c:v>234.9</c:v>
                </c:pt>
                <c:pt idx="4">
                  <c:v>87.8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257344"/>
        <c:axId val="95258880"/>
      </c:barChart>
      <c:catAx>
        <c:axId val="95257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258880"/>
        <c:crosses val="autoZero"/>
        <c:auto val="1"/>
        <c:lblAlgn val="ctr"/>
        <c:lblOffset val="100"/>
        <c:noMultiLvlLbl val="0"/>
      </c:catAx>
      <c:valAx>
        <c:axId val="9525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257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28329381339203"/>
          <c:y val="0.33380484608887701"/>
          <c:w val="0.25405232652707599"/>
          <c:h val="0.275786492190232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aruba (2)'!$N$34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2000">
                  <a:srgbClr val="FF8E08">
                    <a:alpha val="76000"/>
                  </a:srgbClr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aruba (2)'!$O$33:$S$33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aruba (2)'!$O$34:$S$34</c:f>
              <c:numCache>
                <c:formatCode>General</c:formatCode>
                <c:ptCount val="5"/>
                <c:pt idx="0">
                  <c:v>99.2</c:v>
                </c:pt>
                <c:pt idx="1">
                  <c:v>137.19999999999999</c:v>
                </c:pt>
                <c:pt idx="2">
                  <c:v>125.4</c:v>
                </c:pt>
                <c:pt idx="3">
                  <c:v>146.69999999999999</c:v>
                </c:pt>
                <c:pt idx="4">
                  <c:v>102.4</c:v>
                </c:pt>
              </c:numCache>
            </c:numRef>
          </c:val>
        </c:ser>
        <c:ser>
          <c:idx val="1"/>
          <c:order val="1"/>
          <c:tx>
            <c:strRef>
              <c:f>'charts aruba (2)'!$N$35</c:f>
              <c:strCache>
                <c:ptCount val="1"/>
                <c:pt idx="0">
                  <c:v>Aruba</c:v>
                </c:pt>
              </c:strCache>
            </c:strRef>
          </c:tx>
          <c:spPr>
            <a:gradFill flip="none" rotWithShape="1">
              <a:gsLst>
                <a:gs pos="0">
                  <a:srgbClr val="0069AA">
                    <a:alpha val="61000"/>
                  </a:srgbClr>
                </a:gs>
                <a:gs pos="100000">
                  <a:srgbClr val="085F99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aruba (2)'!$O$33:$S$33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aruba (2)'!$O$35:$S$35</c:f>
              <c:numCache>
                <c:formatCode>General</c:formatCode>
                <c:ptCount val="5"/>
                <c:pt idx="0">
                  <c:v>104.5</c:v>
                </c:pt>
                <c:pt idx="1">
                  <c:v>131</c:v>
                </c:pt>
                <c:pt idx="2">
                  <c:v>129.5</c:v>
                </c:pt>
                <c:pt idx="3">
                  <c:v>134.4</c:v>
                </c:pt>
                <c:pt idx="4">
                  <c:v>92.3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273344"/>
        <c:axId val="95274880"/>
      </c:barChart>
      <c:catAx>
        <c:axId val="95273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274880"/>
        <c:crosses val="autoZero"/>
        <c:auto val="1"/>
        <c:lblAlgn val="ctr"/>
        <c:lblOffset val="100"/>
        <c:noMultiLvlLbl val="0"/>
      </c:catAx>
      <c:valAx>
        <c:axId val="95274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273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30854796571705"/>
          <c:y val="0.36528387000909501"/>
          <c:w val="0.243923991922984"/>
          <c:h val="0.269431715695105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aruba (2)'!$N$27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/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aruba (2)'!$O$26:$S$26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aruba (2)'!$O$27:$S$27</c:f>
              <c:numCache>
                <c:formatCode>General</c:formatCode>
                <c:ptCount val="5"/>
                <c:pt idx="0">
                  <c:v>100.3</c:v>
                </c:pt>
                <c:pt idx="1">
                  <c:v>143.30000000000001</c:v>
                </c:pt>
                <c:pt idx="2">
                  <c:v>142.80000000000001</c:v>
                </c:pt>
                <c:pt idx="3">
                  <c:v>140.4</c:v>
                </c:pt>
                <c:pt idx="4">
                  <c:v>119.6</c:v>
                </c:pt>
              </c:numCache>
            </c:numRef>
          </c:val>
        </c:ser>
        <c:ser>
          <c:idx val="1"/>
          <c:order val="1"/>
          <c:tx>
            <c:strRef>
              <c:f>'charts aruba (2)'!$N$28</c:f>
              <c:strCache>
                <c:ptCount val="1"/>
                <c:pt idx="0">
                  <c:v>Aruba</c:v>
                </c:pt>
              </c:strCache>
            </c:strRef>
          </c:tx>
          <c:spPr>
            <a:gradFill flip="none" rotWithShape="1">
              <a:gsLst>
                <a:gs pos="0">
                  <a:srgbClr val="0069AA">
                    <a:alpha val="61000"/>
                  </a:srgbClr>
                </a:gs>
                <a:gs pos="100000">
                  <a:srgbClr val="085F99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aruba (2)'!$O$26:$S$26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aruba (2)'!$O$28:$S$28</c:f>
              <c:numCache>
                <c:formatCode>General</c:formatCode>
                <c:ptCount val="5"/>
                <c:pt idx="0">
                  <c:v>98.2</c:v>
                </c:pt>
                <c:pt idx="1">
                  <c:v>145.9</c:v>
                </c:pt>
                <c:pt idx="2">
                  <c:v>140.30000000000001</c:v>
                </c:pt>
                <c:pt idx="3">
                  <c:v>136.19999999999999</c:v>
                </c:pt>
                <c:pt idx="4">
                  <c:v>99.6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03936"/>
        <c:axId val="95309824"/>
      </c:barChart>
      <c:catAx>
        <c:axId val="9530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95309824"/>
        <c:crosses val="autoZero"/>
        <c:auto val="1"/>
        <c:lblAlgn val="ctr"/>
        <c:lblOffset val="100"/>
        <c:noMultiLvlLbl val="0"/>
      </c:catAx>
      <c:valAx>
        <c:axId val="9530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303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aruba (2)'!$N$41</c:f>
              <c:strCache>
                <c:ptCount val="1"/>
                <c:pt idx="0">
                  <c:v>Ruckus</c:v>
                </c:pt>
              </c:strCache>
            </c:strRef>
          </c:tx>
          <c:spPr>
            <a:gradFill flip="none" rotWithShape="1">
              <a:gsLst>
                <a:gs pos="0">
                  <a:srgbClr val="FF8E08">
                    <a:alpha val="76000"/>
                  </a:srgbClr>
                </a:gs>
                <a:gs pos="100000">
                  <a:srgbClr val="FF6600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aruba (2)'!$O$40:$S$40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aruba (2)'!$O$41:$S$41</c:f>
              <c:numCache>
                <c:formatCode>General</c:formatCode>
                <c:ptCount val="5"/>
                <c:pt idx="0">
                  <c:v>97.8</c:v>
                </c:pt>
                <c:pt idx="1">
                  <c:v>146.5</c:v>
                </c:pt>
                <c:pt idx="2">
                  <c:v>142.5</c:v>
                </c:pt>
                <c:pt idx="3">
                  <c:v>145</c:v>
                </c:pt>
                <c:pt idx="4">
                  <c:v>116.2</c:v>
                </c:pt>
              </c:numCache>
            </c:numRef>
          </c:val>
        </c:ser>
        <c:ser>
          <c:idx val="1"/>
          <c:order val="1"/>
          <c:tx>
            <c:strRef>
              <c:f>'charts aruba (2)'!$N$42</c:f>
              <c:strCache>
                <c:ptCount val="1"/>
                <c:pt idx="0">
                  <c:v>Aruba</c:v>
                </c:pt>
              </c:strCache>
            </c:strRef>
          </c:tx>
          <c:spPr>
            <a:gradFill flip="none" rotWithShape="1">
              <a:gsLst>
                <a:gs pos="0">
                  <a:srgbClr val="0069AA">
                    <a:alpha val="61000"/>
                  </a:srgbClr>
                </a:gs>
                <a:gs pos="100000">
                  <a:srgbClr val="085F99"/>
                </a:gs>
              </a:gsLst>
              <a:lin ang="5400000" scaled="0"/>
              <a:tileRect/>
            </a:gradFill>
          </c:spPr>
          <c:invertIfNegative val="0"/>
          <c:cat>
            <c:strRef>
              <c:f>'charts aruba (2)'!$O$40:$S$40</c:f>
              <c:strCache>
                <c:ptCount val="5"/>
                <c:pt idx="0">
                  <c:v>loc 1</c:v>
                </c:pt>
                <c:pt idx="1">
                  <c:v>loc 2</c:v>
                </c:pt>
                <c:pt idx="2">
                  <c:v>loc 3</c:v>
                </c:pt>
                <c:pt idx="3">
                  <c:v>loc 4</c:v>
                </c:pt>
                <c:pt idx="4">
                  <c:v>loc 5</c:v>
                </c:pt>
              </c:strCache>
            </c:strRef>
          </c:cat>
          <c:val>
            <c:numRef>
              <c:f>'charts aruba (2)'!$O$42:$S$42</c:f>
              <c:numCache>
                <c:formatCode>General</c:formatCode>
                <c:ptCount val="5"/>
                <c:pt idx="0">
                  <c:v>97.6</c:v>
                </c:pt>
                <c:pt idx="1">
                  <c:v>145.9</c:v>
                </c:pt>
                <c:pt idx="2">
                  <c:v>136.4</c:v>
                </c:pt>
                <c:pt idx="3">
                  <c:v>136.4</c:v>
                </c:pt>
                <c:pt idx="4">
                  <c:v>96.6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630080"/>
        <c:axId val="95631616"/>
      </c:barChart>
      <c:catAx>
        <c:axId val="95630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631616"/>
        <c:crosses val="autoZero"/>
        <c:auto val="1"/>
        <c:lblAlgn val="ctr"/>
        <c:lblOffset val="100"/>
        <c:noMultiLvlLbl val="0"/>
      </c:catAx>
      <c:valAx>
        <c:axId val="95631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630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05003592849499"/>
          <c:y val="0.362753888629194"/>
          <c:w val="0.246379505577934"/>
          <c:h val="0.274491668233153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A25B6A7-D6F0-994C-A825-F54267446F7A}" type="datetime1">
              <a:rPr lang="en-US"/>
              <a:pPr>
                <a:defRPr/>
              </a:pPr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D5C9254-194B-6641-BB53-CE4005D06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1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60FA1B1-3872-9346-B26C-A82B8BC4C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39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1158875"/>
            <a:ext cx="4962525" cy="3722688"/>
          </a:xfrm>
          <a:ln>
            <a:solidFill>
              <a:schemeClr val="accent1"/>
            </a:solidFill>
          </a:ln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5063" y="5129213"/>
            <a:ext cx="4530725" cy="405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Overview presentation + detailed notes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0910-BBBA-964F-B116-B2A954EB0C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5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Ruckus run was 390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0910-BBBA-964F-B116-B2A954EB0C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7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5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reso-template-new 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b="16074"/>
          <a:stretch>
            <a:fillRect/>
          </a:stretch>
        </p:blipFill>
        <p:spPr bwMode="auto">
          <a:xfrm>
            <a:off x="0" y="2914650"/>
            <a:ext cx="9372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Ruckus_Stckd.pm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5908675"/>
            <a:ext cx="122713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43012" y="381000"/>
            <a:ext cx="4167188" cy="2535238"/>
          </a:xfrm>
          <a:effectLst/>
        </p:spPr>
        <p:txBody>
          <a:bodyPr lIns="0" tIns="0" rIns="0" bIns="0" anchor="b"/>
          <a:lstStyle>
            <a:lvl1pPr>
              <a:lnSpc>
                <a:spcPct val="90000"/>
              </a:lnSpc>
              <a:defRPr sz="3200" b="1" smtClean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44600" y="3294063"/>
            <a:ext cx="4241800" cy="1752600"/>
          </a:xfr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2400" i="1" smtClean="0">
                <a:latin typeface="Palatino"/>
                <a:cs typeface="Palatino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615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ruckus_type.png"/>
          <p:cNvPicPr>
            <a:picLocks noChangeAspect="1"/>
          </p:cNvPicPr>
          <p:nvPr userDrawn="1"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6013"/>
            <a:ext cx="914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317500"/>
            <a:ext cx="830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Header 32 pt. Arial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287463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4235450" y="6537325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defRPr/>
            </a:pPr>
            <a:fld id="{90A21BE5-F4B0-0842-8C1D-E8E4D26B9F4D}" type="slidenum">
              <a:rPr lang="en-US" sz="1000" b="1" smtClean="0"/>
              <a:pPr eaLnBrk="0" hangingPunct="0">
                <a:defRPr/>
              </a:pPr>
              <a:t>‹#›</a:t>
            </a:fld>
            <a:endParaRPr lang="en-US" sz="1000" b="1" smtClean="0"/>
          </a:p>
        </p:txBody>
      </p:sp>
      <p:pic>
        <p:nvPicPr>
          <p:cNvPr id="1030" name="Picture 5" descr="Ruckus_Hrzntl_SBWireless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329363"/>
            <a:ext cx="1409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D0D0D"/>
          </a:solidFill>
          <a:latin typeface="Arial Black"/>
          <a:ea typeface="+mj-ea"/>
          <a:cs typeface="Arial Black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D0D0D"/>
          </a:solidFill>
          <a:latin typeface="Arial Black" charset="0"/>
          <a:ea typeface="ＭＳ Ｐゴシック" pitchFamily="-112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D0D0D"/>
          </a:solidFill>
          <a:latin typeface="Arial Black" charset="0"/>
          <a:ea typeface="ＭＳ Ｐゴシック" pitchFamily="-112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D0D0D"/>
          </a:solidFill>
          <a:latin typeface="Arial Black" charset="0"/>
          <a:ea typeface="ＭＳ Ｐゴシック" pitchFamily="-112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D0D0D"/>
          </a:solidFill>
          <a:latin typeface="Arial Black" charset="0"/>
          <a:ea typeface="ＭＳ Ｐゴシック" pitchFamily="-112" charset="-128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pitchFamily="-112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pitchFamily="-112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pitchFamily="-112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pitchFamily="-112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F07800"/>
        </a:buClr>
        <a:buSzPct val="82000"/>
        <a:buFont typeface="Courier New" charset="0"/>
        <a:buChar char="o"/>
        <a:defRPr sz="2800">
          <a:solidFill>
            <a:schemeClr val="tx1"/>
          </a:solidFill>
          <a:latin typeface="Arial"/>
          <a:ea typeface="+mn-ea"/>
          <a:cs typeface="Arial"/>
        </a:defRPr>
      </a:lvl1pPr>
      <a:lvl2pPr marL="458788" indent="-228600" algn="l" rtl="0" eaLnBrk="0" fontAlgn="base" hangingPunct="0">
        <a:spcBef>
          <a:spcPct val="20000"/>
        </a:spcBef>
        <a:spcAft>
          <a:spcPct val="0"/>
        </a:spcAft>
        <a:buClr>
          <a:srgbClr val="F07800"/>
        </a:buClr>
        <a:buSzPct val="82000"/>
        <a:buFont typeface="Courier New" charset="0"/>
        <a:buChar char="o"/>
        <a:defRPr sz="2400">
          <a:solidFill>
            <a:schemeClr val="tx1"/>
          </a:solidFill>
          <a:latin typeface="Arial"/>
          <a:ea typeface="+mn-ea"/>
          <a:cs typeface="Arial"/>
        </a:defRPr>
      </a:lvl2pPr>
      <a:lvl3pPr marL="688975" indent="-228600" algn="l" rtl="0" eaLnBrk="0" fontAlgn="base" hangingPunct="0">
        <a:spcBef>
          <a:spcPct val="20000"/>
        </a:spcBef>
        <a:spcAft>
          <a:spcPct val="0"/>
        </a:spcAft>
        <a:buClr>
          <a:srgbClr val="F07800"/>
        </a:buClr>
        <a:buSzPct val="82000"/>
        <a:buFont typeface="Courier New" charset="0"/>
        <a:buChar char="o"/>
        <a:defRPr sz="2000">
          <a:solidFill>
            <a:schemeClr val="tx1"/>
          </a:solidFill>
          <a:latin typeface="Arial"/>
          <a:ea typeface="+mn-ea"/>
          <a:cs typeface="Arial"/>
        </a:defRPr>
      </a:lvl3pPr>
      <a:lvl4pPr marL="925513" indent="-228600" algn="l" rtl="0" eaLnBrk="0" fontAlgn="base" hangingPunct="0">
        <a:spcBef>
          <a:spcPct val="20000"/>
        </a:spcBef>
        <a:spcAft>
          <a:spcPct val="0"/>
        </a:spcAft>
        <a:buClr>
          <a:srgbClr val="F07800"/>
        </a:buClr>
        <a:buSzPct val="82000"/>
        <a:buFont typeface="Courier New" charset="0"/>
        <a:buChar char="o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1155700" indent="-228600" algn="l" rtl="0" eaLnBrk="0" fontAlgn="base" hangingPunct="0">
        <a:spcBef>
          <a:spcPct val="20000"/>
        </a:spcBef>
        <a:spcAft>
          <a:spcPct val="0"/>
        </a:spcAft>
        <a:buClr>
          <a:srgbClr val="F07800"/>
        </a:buClr>
        <a:buSzPct val="82000"/>
        <a:buFont typeface="Courier New" charset="0"/>
        <a:buChar char="o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1612900" indent="-228600" algn="l" rtl="0" eaLnBrk="0" fontAlgn="base" hangingPunct="0">
        <a:spcBef>
          <a:spcPct val="20000"/>
        </a:spcBef>
        <a:spcAft>
          <a:spcPct val="0"/>
        </a:spcAft>
        <a:buClr>
          <a:srgbClr val="F07800"/>
        </a:buClr>
        <a:buFont typeface="Wingdings" pitchFamily="2" charset="2"/>
        <a:buChar char="§"/>
        <a:defRPr sz="2000">
          <a:solidFill>
            <a:srgbClr val="5F5F5F"/>
          </a:solidFill>
          <a:latin typeface="+mn-lt"/>
          <a:ea typeface="+mn-ea"/>
        </a:defRPr>
      </a:lvl6pPr>
      <a:lvl7pPr marL="2070100" indent="-228600" algn="l" rtl="0" eaLnBrk="0" fontAlgn="base" hangingPunct="0">
        <a:spcBef>
          <a:spcPct val="20000"/>
        </a:spcBef>
        <a:spcAft>
          <a:spcPct val="0"/>
        </a:spcAft>
        <a:buClr>
          <a:srgbClr val="F07800"/>
        </a:buClr>
        <a:buFont typeface="Wingdings" pitchFamily="2" charset="2"/>
        <a:buChar char="§"/>
        <a:defRPr sz="2000">
          <a:solidFill>
            <a:srgbClr val="5F5F5F"/>
          </a:solidFill>
          <a:latin typeface="+mn-lt"/>
          <a:ea typeface="+mn-ea"/>
        </a:defRPr>
      </a:lvl7pPr>
      <a:lvl8pPr marL="2527300" indent="-228600" algn="l" rtl="0" eaLnBrk="0" fontAlgn="base" hangingPunct="0">
        <a:spcBef>
          <a:spcPct val="20000"/>
        </a:spcBef>
        <a:spcAft>
          <a:spcPct val="0"/>
        </a:spcAft>
        <a:buClr>
          <a:srgbClr val="F07800"/>
        </a:buClr>
        <a:buFont typeface="Wingdings" pitchFamily="2" charset="2"/>
        <a:buChar char="§"/>
        <a:defRPr sz="2000">
          <a:solidFill>
            <a:srgbClr val="5F5F5F"/>
          </a:solidFill>
          <a:latin typeface="+mn-lt"/>
          <a:ea typeface="+mn-ea"/>
        </a:defRPr>
      </a:lvl8pPr>
      <a:lvl9pPr marL="2984500" indent="-228600" algn="l" rtl="0" eaLnBrk="0" fontAlgn="base" hangingPunct="0">
        <a:spcBef>
          <a:spcPct val="20000"/>
        </a:spcBef>
        <a:spcAft>
          <a:spcPct val="0"/>
        </a:spcAft>
        <a:buClr>
          <a:srgbClr val="F07800"/>
        </a:buClr>
        <a:buFont typeface="Wingdings" pitchFamily="2" charset="2"/>
        <a:buChar char="§"/>
        <a:defRPr sz="2000">
          <a:solidFill>
            <a:srgbClr val="5F5F5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6.xml"/><Relationship Id="rId7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chart" Target="../charts/chart8.xml"/><Relationship Id="rId10" Type="http://schemas.openxmlformats.org/officeDocument/2006/relationships/chart" Target="../charts/chart10.xml"/><Relationship Id="rId4" Type="http://schemas.openxmlformats.org/officeDocument/2006/relationships/chart" Target="../charts/chart7.xml"/><Relationship Id="rId9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11" Type="http://schemas.openxmlformats.org/officeDocument/2006/relationships/image" Target="../media/image6.png"/><Relationship Id="rId5" Type="http://schemas.openxmlformats.org/officeDocument/2006/relationships/chart" Target="../charts/chart14.xml"/><Relationship Id="rId10" Type="http://schemas.openxmlformats.org/officeDocument/2006/relationships/image" Target="../media/image12.png"/><Relationship Id="rId4" Type="http://schemas.openxmlformats.org/officeDocument/2006/relationships/chart" Target="../charts/chart13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18.xml"/><Relationship Id="rId7" Type="http://schemas.openxmlformats.org/officeDocument/2006/relationships/image" Target="../media/image7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1.xml"/><Relationship Id="rId11" Type="http://schemas.openxmlformats.org/officeDocument/2006/relationships/image" Target="../media/image6.png"/><Relationship Id="rId5" Type="http://schemas.openxmlformats.org/officeDocument/2006/relationships/chart" Target="../charts/chart20.xml"/><Relationship Id="rId10" Type="http://schemas.openxmlformats.org/officeDocument/2006/relationships/image" Target="../media/image13.png"/><Relationship Id="rId4" Type="http://schemas.openxmlformats.org/officeDocument/2006/relationships/chart" Target="../charts/chart19.xml"/><Relationship Id="rId9" Type="http://schemas.openxmlformats.org/officeDocument/2006/relationships/chart" Target="../charts/chart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24.xml"/><Relationship Id="rId7" Type="http://schemas.openxmlformats.org/officeDocument/2006/relationships/chart" Target="../charts/chart28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7.xml"/><Relationship Id="rId11" Type="http://schemas.openxmlformats.org/officeDocument/2006/relationships/image" Target="../media/image6.png"/><Relationship Id="rId5" Type="http://schemas.openxmlformats.org/officeDocument/2006/relationships/chart" Target="../charts/chart26.xml"/><Relationship Id="rId10" Type="http://schemas.openxmlformats.org/officeDocument/2006/relationships/image" Target="../media/image14.png"/><Relationship Id="rId4" Type="http://schemas.openxmlformats.org/officeDocument/2006/relationships/chart" Target="../charts/chart25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6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hinds-hall.png"/>
          <p:cNvPicPr>
            <a:picLocks noChangeAspect="1"/>
          </p:cNvPicPr>
          <p:nvPr/>
        </p:nvPicPr>
        <p:blipFill>
          <a:blip r:embed="rId3" cstate="email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79506"/>
            <a:ext cx="6366933" cy="3977211"/>
          </a:xfrm>
          <a:prstGeom prst="rect">
            <a:avLst/>
          </a:prstGeom>
        </p:spPr>
      </p:pic>
      <p:sp>
        <p:nvSpPr>
          <p:cNvPr id="7169" name="TextBox 9"/>
          <p:cNvSpPr txBox="1">
            <a:spLocks noChangeArrowheads="1"/>
          </p:cNvSpPr>
          <p:nvPr/>
        </p:nvSpPr>
        <p:spPr bwMode="auto">
          <a:xfrm>
            <a:off x="768350" y="2130425"/>
            <a:ext cx="6601687" cy="91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314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 Black" charset="0"/>
                <a:cs typeface="Arial Black" charset="0"/>
              </a:rPr>
              <a:t>Industry’s First 3-Stream </a:t>
            </a:r>
          </a:p>
          <a:p>
            <a:pPr>
              <a:lnSpc>
                <a:spcPts val="314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 Black" charset="0"/>
                <a:cs typeface="Arial Black" charset="0"/>
              </a:rPr>
              <a:t>802.11n Competitive Testing</a:t>
            </a:r>
            <a:endParaRPr lang="en-US" sz="3200" dirty="0">
              <a:solidFill>
                <a:srgbClr val="000000"/>
              </a:solidFill>
              <a:latin typeface="Arial Black" charset="0"/>
              <a:cs typeface="Arial Black" charset="0"/>
            </a:endParaRPr>
          </a:p>
        </p:txBody>
      </p:sp>
      <p:cxnSp>
        <p:nvCxnSpPr>
          <p:cNvPr id="7170" name="Straight Connector 9"/>
          <p:cNvCxnSpPr>
            <a:cxnSpLocks noChangeShapeType="1"/>
          </p:cNvCxnSpPr>
          <p:nvPr/>
        </p:nvCxnSpPr>
        <p:spPr bwMode="auto">
          <a:xfrm>
            <a:off x="838200" y="3048000"/>
            <a:ext cx="8305800" cy="0"/>
          </a:xfrm>
          <a:prstGeom prst="line">
            <a:avLst/>
          </a:prstGeom>
          <a:noFill/>
          <a:ln w="3175">
            <a:solidFill>
              <a:srgbClr val="F07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299" y="687388"/>
            <a:ext cx="1274076" cy="1204912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748835" y="3199412"/>
            <a:ext cx="7302500" cy="1573602"/>
            <a:chOff x="767885" y="1644650"/>
            <a:chExt cx="7302500" cy="158933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7885" y="1994824"/>
              <a:ext cx="1460500" cy="11058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/>
            <a:srcRect l="49051"/>
            <a:stretch/>
          </p:blipFill>
          <p:spPr>
            <a:xfrm>
              <a:off x="2549334" y="2045624"/>
              <a:ext cx="964104" cy="118836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48687" y="2223424"/>
              <a:ext cx="838200" cy="838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/>
            <a:srcRect b="14441"/>
            <a:stretch/>
          </p:blipFill>
          <p:spPr>
            <a:xfrm>
              <a:off x="5247538" y="2150935"/>
              <a:ext cx="1048479" cy="89706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18833" y="1849840"/>
              <a:ext cx="1063978" cy="2921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15831" y="1670050"/>
              <a:ext cx="809603" cy="58843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6807" y="1798711"/>
              <a:ext cx="975818" cy="4237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1667" y="1644650"/>
              <a:ext cx="1103558" cy="70696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98785" y="2149656"/>
              <a:ext cx="1371600" cy="911968"/>
            </a:xfrm>
            <a:prstGeom prst="rect">
              <a:avLst/>
            </a:prstGeom>
          </p:spPr>
        </p:pic>
      </p:grpSp>
      <p:pic>
        <p:nvPicPr>
          <p:cNvPr id="26" name="Picture 25" descr="Ruckus_Horiz_NoTag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1" y="3307318"/>
            <a:ext cx="984250" cy="401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81333" y="2683933"/>
            <a:ext cx="115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</a:rPr>
              <a:t>October, 2012</a:t>
            </a:r>
            <a:endParaRPr lang="en-US" sz="12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inds-hal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7" y="2382439"/>
            <a:ext cx="6366933" cy="39772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66" y="1017600"/>
            <a:ext cx="7073922" cy="1761584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5 locations of varied distances and difficulties</a:t>
            </a:r>
          </a:p>
          <a:p>
            <a:pPr>
              <a:lnSpc>
                <a:spcPts val="2400"/>
              </a:lnSpc>
              <a:spcBef>
                <a:spcPts val="4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2.4 GHz, 5GHz, simultaneous</a:t>
            </a:r>
          </a:p>
          <a:p>
            <a:pPr>
              <a:lnSpc>
                <a:spcPts val="2400"/>
              </a:lnSpc>
              <a:spcBef>
                <a:spcPts val="4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Up/down/bi-directional</a:t>
            </a:r>
          </a:p>
          <a:p>
            <a:pPr>
              <a:lnSpc>
                <a:spcPts val="2400"/>
              </a:lnSpc>
              <a:spcBef>
                <a:spcPts val="4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3 orientations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Test 1: Single AP Single Client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536698" y="4284701"/>
            <a:ext cx="368827" cy="324677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34" charset="-128"/>
              </a:rPr>
              <a:t>AP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439995" y="2955071"/>
            <a:ext cx="184413" cy="16233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914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2547425" y="5270741"/>
            <a:ext cx="184413" cy="16233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37160" rIns="0" bIns="9144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710311" y="5010254"/>
            <a:ext cx="184413" cy="16233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914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458502" y="4442070"/>
            <a:ext cx="184413" cy="16233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914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latin typeface="Arial" charset="0"/>
              </a:rPr>
              <a:t>4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611589" y="4626771"/>
            <a:ext cx="184413" cy="16233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914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bg1"/>
                </a:solidFill>
                <a:latin typeface="Arial" charset="0"/>
              </a:rPr>
              <a:t>5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26046" y="2940050"/>
            <a:ext cx="184413" cy="18001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4" name="Straight Arrow Connector 13"/>
          <p:cNvCxnSpPr>
            <a:stCxn id="18" idx="1"/>
          </p:cNvCxnSpPr>
          <p:nvPr/>
        </p:nvCxnSpPr>
        <p:spPr bwMode="auto">
          <a:xfrm flipH="1">
            <a:off x="2662046" y="2720016"/>
            <a:ext cx="538542" cy="2756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200588" y="2589211"/>
            <a:ext cx="1475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58</a:t>
            </a:r>
            <a:r>
              <a:rPr lang="en-US" sz="1100" dirty="0" smtClean="0">
                <a:solidFill>
                  <a:srgbClr val="FF0000"/>
                </a:solidFill>
              </a:rPr>
              <a:t>’ from AP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2660336" y="5484707"/>
            <a:ext cx="6664" cy="4842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498598" y="5934038"/>
            <a:ext cx="1167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30</a:t>
            </a:r>
            <a:r>
              <a:rPr lang="en-US" sz="1100" dirty="0" smtClean="0">
                <a:solidFill>
                  <a:srgbClr val="FF0000"/>
                </a:solidFill>
              </a:rPr>
              <a:t>’ from AP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3810000" y="5194300"/>
            <a:ext cx="0" cy="571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667564" y="5762588"/>
            <a:ext cx="1167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40</a:t>
            </a:r>
            <a:r>
              <a:rPr lang="en-US" sz="1100" dirty="0" smtClean="0">
                <a:solidFill>
                  <a:srgbClr val="FF0000"/>
                </a:solidFill>
              </a:rPr>
              <a:t>’ from AP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96498" y="2839944"/>
            <a:ext cx="1167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24</a:t>
            </a:r>
            <a:r>
              <a:rPr lang="en-US" sz="1100" dirty="0" smtClean="0">
                <a:solidFill>
                  <a:srgbClr val="FF0000"/>
                </a:solidFill>
              </a:rPr>
              <a:t>’ from AP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3549375" y="3092450"/>
            <a:ext cx="0" cy="13200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524079" y="6238838"/>
            <a:ext cx="1298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105</a:t>
            </a:r>
            <a:r>
              <a:rPr lang="en-US" sz="1100" dirty="0" smtClean="0">
                <a:solidFill>
                  <a:srgbClr val="FF0000"/>
                </a:solidFill>
              </a:rPr>
              <a:t>’ from AP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5703796" y="4828867"/>
            <a:ext cx="0" cy="14004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858107" y="2890082"/>
            <a:ext cx="1142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Client locations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4749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070604" y="2253792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lnSpc>
                <a:spcPts val="2400"/>
              </a:lnSpc>
            </a:pP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en-US" sz="2000" b="1" dirty="0">
                <a:solidFill>
                  <a:srgbClr val="FF0000"/>
                </a:solidFill>
              </a:rPr>
              <a:t>135 </a:t>
            </a:r>
            <a:r>
              <a:rPr lang="en-US" sz="2000" dirty="0">
                <a:solidFill>
                  <a:srgbClr val="FF0000"/>
                </a:solidFill>
              </a:rPr>
              <a:t>(5 * 3 * 3 * 3)</a:t>
            </a:r>
            <a:r>
              <a:rPr lang="en-US" sz="2000" b="1" dirty="0">
                <a:solidFill>
                  <a:srgbClr val="FF0000"/>
                </a:solidFill>
              </a:rPr>
              <a:t> tests for each vendor’s AP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6203954" y="2156886"/>
            <a:ext cx="2540000" cy="1187450"/>
          </a:xfrm>
          <a:prstGeom prst="roundRect">
            <a:avLst>
              <a:gd name="adj" fmla="val 8586"/>
            </a:avLst>
          </a:prstGeom>
          <a:noFill/>
          <a:ln w="9525" cap="flat" cmpd="sng" algn="ctr">
            <a:solidFill>
              <a:srgbClr val="FF8E0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061200" y="4292601"/>
            <a:ext cx="982661" cy="66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 smtClean="0"/>
              <a:t>HINDS</a:t>
            </a:r>
          </a:p>
          <a:p>
            <a:pPr>
              <a:lnSpc>
                <a:spcPts val="2100"/>
              </a:lnSpc>
            </a:pPr>
            <a:r>
              <a:rPr lang="en-US" sz="2000" b="1" dirty="0" smtClean="0"/>
              <a:t>HALL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685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" y="317500"/>
            <a:ext cx="8813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Single AP, Single Client Performance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40963" y="2120913"/>
            <a:ext cx="6705600" cy="4681794"/>
            <a:chOff x="1210750" y="1879606"/>
            <a:chExt cx="6705600" cy="4681794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3199347824"/>
                </p:ext>
              </p:extLst>
            </p:nvPr>
          </p:nvGraphicFramePr>
          <p:xfrm>
            <a:off x="1210750" y="1879606"/>
            <a:ext cx="6705600" cy="44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4793814" y="5947337"/>
              <a:ext cx="731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Aerohive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330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63183" y="5540937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61633" y="5735670"/>
              <a:ext cx="56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62808" y="6099735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43283" y="5388541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04551" y="1988616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372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13117" y="2078538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368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47085" y="2531538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320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44550" y="3115731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260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04462" y="3825822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192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>
            <a:off x="5740400" y="2650064"/>
            <a:ext cx="711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783676" y="1244599"/>
            <a:ext cx="27457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600" dirty="0" smtClean="0">
                <a:solidFill>
                  <a:srgbClr val="000000"/>
                </a:solidFill>
              </a:rPr>
              <a:t>BI-DIRECTIONAL</a:t>
            </a:r>
          </a:p>
          <a:p>
            <a:r>
              <a:rPr lang="en-US" sz="2000" spc="60" dirty="0" smtClean="0">
                <a:solidFill>
                  <a:srgbClr val="000000"/>
                </a:solidFill>
              </a:rPr>
              <a:t>TCP THROUGHPUT</a:t>
            </a:r>
          </a:p>
          <a:p>
            <a:r>
              <a:rPr lang="en-US" sz="1400" spc="70" dirty="0" smtClean="0"/>
              <a:t>FOR DUAL BAND CLIENTS</a:t>
            </a:r>
          </a:p>
          <a:p>
            <a:r>
              <a:rPr lang="en-US" sz="1800" spc="120" dirty="0" smtClean="0">
                <a:solidFill>
                  <a:srgbClr val="FF6600"/>
                </a:solidFill>
                <a:latin typeface="Arial Black"/>
                <a:cs typeface="Arial Black"/>
              </a:rPr>
              <a:t>SHORT DISTANCE</a:t>
            </a:r>
            <a:endParaRPr lang="en-US" sz="1800" spc="12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56217" y="2696637"/>
            <a:ext cx="1914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Location 4, 24’ (7.3M)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4639733" y="1126062"/>
            <a:ext cx="2887134" cy="1320809"/>
          </a:xfrm>
          <a:prstGeom prst="roundRect">
            <a:avLst>
              <a:gd name="adj" fmla="val 11278"/>
            </a:avLst>
          </a:prstGeom>
          <a:noFill/>
          <a:ln w="9525" cap="flat" cmpd="sng" algn="ctr">
            <a:solidFill>
              <a:srgbClr val="FF8E0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663" y="1058342"/>
            <a:ext cx="3835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Average of three discrete runs (client rotated each time) with two clients (each transmitting and receiving on different bands)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0968" y="2844784"/>
            <a:ext cx="846667" cy="2226735"/>
            <a:chOff x="960968" y="2844784"/>
            <a:chExt cx="846667" cy="2226735"/>
          </a:xfrm>
        </p:grpSpPr>
        <p:pic>
          <p:nvPicPr>
            <p:cNvPr id="22" name="Picture 21" descr="Laptop-Mac [Converted].eps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35" y="3431099"/>
              <a:ext cx="838200" cy="533400"/>
            </a:xfrm>
            <a:prstGeom prst="rect">
              <a:avLst/>
            </a:prstGeom>
          </p:spPr>
        </p:pic>
        <p:pic>
          <p:nvPicPr>
            <p:cNvPr id="24" name="Picture 23" descr="Laptop-Mac [Converted].eps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35" y="4080917"/>
              <a:ext cx="838200" cy="533400"/>
            </a:xfrm>
            <a:prstGeom prst="rect">
              <a:avLst/>
            </a:prstGeom>
          </p:spPr>
        </p:pic>
        <p:sp>
          <p:nvSpPr>
            <p:cNvPr id="2" name="Up-Down Arrow 1"/>
            <p:cNvSpPr/>
            <p:nvPr/>
          </p:nvSpPr>
          <p:spPr bwMode="auto">
            <a:xfrm>
              <a:off x="1172634" y="2844784"/>
              <a:ext cx="440270" cy="685802"/>
            </a:xfrm>
            <a:prstGeom prst="upDownArrow">
              <a:avLst/>
            </a:prstGeom>
            <a:solidFill>
              <a:srgbClr val="FF0000">
                <a:alpha val="5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5" name="Up-Down Arrow 24"/>
            <p:cNvSpPr/>
            <p:nvPr/>
          </p:nvSpPr>
          <p:spPr bwMode="auto">
            <a:xfrm>
              <a:off x="1172634" y="4385717"/>
              <a:ext cx="440270" cy="685802"/>
            </a:xfrm>
            <a:prstGeom prst="upDownArrow">
              <a:avLst/>
            </a:prstGeom>
            <a:solidFill>
              <a:srgbClr val="FF0000">
                <a:alpha val="5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6503" y="346285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1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23437" y="4089384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 Black"/>
                  <a:cs typeface="Arial Black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0968" y="3031052"/>
              <a:ext cx="84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2.4 GHz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96440" y="4555051"/>
              <a:ext cx="693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5 GHz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180184" y="2578096"/>
            <a:ext cx="62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Mbps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34" name="Picture 9" descr="client-rotation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4"/>
          <a:stretch/>
        </p:blipFill>
        <p:spPr bwMode="auto">
          <a:xfrm>
            <a:off x="279411" y="1827730"/>
            <a:ext cx="2112088" cy="78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1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 animBg="1"/>
      <p:bldP spid="5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/>
          <p:nvPr/>
        </p:nvCxnSpPr>
        <p:spPr bwMode="auto">
          <a:xfrm flipH="1" flipV="1">
            <a:off x="0" y="2734732"/>
            <a:ext cx="9144000" cy="508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H="1" flipV="1">
            <a:off x="0" y="4629144"/>
            <a:ext cx="9144000" cy="508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855143"/>
              </p:ext>
            </p:extLst>
          </p:nvPr>
        </p:nvGraphicFramePr>
        <p:xfrm>
          <a:off x="4910667" y="4614334"/>
          <a:ext cx="2480734" cy="187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241066"/>
              </p:ext>
            </p:extLst>
          </p:nvPr>
        </p:nvGraphicFramePr>
        <p:xfrm>
          <a:off x="4897968" y="855132"/>
          <a:ext cx="2493432" cy="184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774980"/>
              </p:ext>
            </p:extLst>
          </p:nvPr>
        </p:nvGraphicFramePr>
        <p:xfrm>
          <a:off x="1123951" y="2698749"/>
          <a:ext cx="2533649" cy="187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418114"/>
              </p:ext>
            </p:extLst>
          </p:nvPr>
        </p:nvGraphicFramePr>
        <p:xfrm>
          <a:off x="1113366" y="808038"/>
          <a:ext cx="2531534" cy="1892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74708" y="1066800"/>
            <a:ext cx="88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2.4GHz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7800" y="1066800"/>
            <a:ext cx="703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5GHz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0258" y="3034534"/>
            <a:ext cx="88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2.4GHz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65900" y="3034534"/>
            <a:ext cx="703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5GHz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6267" y="4878686"/>
            <a:ext cx="703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5GHz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2958" y="4873823"/>
            <a:ext cx="88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2.4GHz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662855" y="1363133"/>
            <a:ext cx="332509" cy="609600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73000">
                <a:srgbClr val="FFFFFF">
                  <a:alpha val="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Aruba 135 vs. </a:t>
            </a:r>
            <a:r>
              <a:rPr lang="en-US" dirty="0" err="1" smtClean="0">
                <a:solidFill>
                  <a:schemeClr val="tx1"/>
                </a:solidFill>
              </a:rPr>
              <a:t>ZoneFlex</a:t>
            </a:r>
            <a:r>
              <a:rPr lang="en-US" dirty="0" smtClean="0">
                <a:solidFill>
                  <a:schemeClr val="tx1"/>
                </a:solidFill>
              </a:rPr>
              <a:t> 7982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1" y="1253074"/>
            <a:ext cx="75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DOWN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0800000">
            <a:off x="696719" y="3335865"/>
            <a:ext cx="332509" cy="609600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73000">
                <a:srgbClr val="FFFFFF">
                  <a:alpha val="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1938" y="3064933"/>
            <a:ext cx="43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UP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l="49051"/>
          <a:stretch/>
        </p:blipFill>
        <p:spPr>
          <a:xfrm>
            <a:off x="7794450" y="4007797"/>
            <a:ext cx="964104" cy="11883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351" y="2308429"/>
            <a:ext cx="1371600" cy="911968"/>
          </a:xfrm>
          <a:prstGeom prst="rect">
            <a:avLst/>
          </a:prstGeom>
        </p:spPr>
      </p:pic>
      <p:sp>
        <p:nvSpPr>
          <p:cNvPr id="12" name="Up-Down Arrow 11"/>
          <p:cNvSpPr/>
          <p:nvPr/>
        </p:nvSpPr>
        <p:spPr bwMode="auto">
          <a:xfrm>
            <a:off x="7996770" y="2944297"/>
            <a:ext cx="561760" cy="1409700"/>
          </a:xfrm>
          <a:prstGeom prst="upDownArrow">
            <a:avLst/>
          </a:prstGeom>
          <a:gradFill flip="none" rotWithShape="1">
            <a:gsLst>
              <a:gs pos="0">
                <a:schemeClr val="tx2">
                  <a:alpha val="20000"/>
                </a:schemeClr>
              </a:gs>
              <a:gs pos="100000">
                <a:schemeClr val="bg2">
                  <a:lumMod val="85000"/>
                  <a:lumOff val="15000"/>
                  <a:alpha val="20000"/>
                </a:schemeClr>
              </a:gs>
              <a:gs pos="50000">
                <a:schemeClr val="tx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085669" y="3420533"/>
            <a:ext cx="45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vs.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184416"/>
              </p:ext>
            </p:extLst>
          </p:nvPr>
        </p:nvGraphicFramePr>
        <p:xfrm>
          <a:off x="1121832" y="4578350"/>
          <a:ext cx="2523067" cy="1888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700836"/>
              </p:ext>
            </p:extLst>
          </p:nvPr>
        </p:nvGraphicFramePr>
        <p:xfrm>
          <a:off x="4897966" y="2679700"/>
          <a:ext cx="2493434" cy="1875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9333" y="5126567"/>
            <a:ext cx="1063978" cy="2921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283203" y="2508254"/>
            <a:ext cx="185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5750" algn="ctr"/>
                <a:tab pos="514350" algn="ctr"/>
                <a:tab pos="744538" algn="ctr"/>
                <a:tab pos="973138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1524008" y="4362450"/>
            <a:ext cx="1333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7338" algn="ctr"/>
                <a:tab pos="515938" algn="ctr"/>
                <a:tab pos="762000" algn="ctr"/>
                <a:tab pos="102870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5321300" y="4362450"/>
            <a:ext cx="1333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4000" algn="ctr"/>
                <a:tab pos="476250" algn="ctr"/>
                <a:tab pos="717550" algn="ctr"/>
                <a:tab pos="95250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5321300" y="6286500"/>
            <a:ext cx="1333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4000" algn="ctr"/>
                <a:tab pos="482600" algn="ctr"/>
                <a:tab pos="723900" algn="ctr"/>
                <a:tab pos="95885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1549400" y="6286500"/>
            <a:ext cx="1333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5750" algn="ctr"/>
                <a:tab pos="514350" algn="ctr"/>
                <a:tab pos="742950" algn="ctr"/>
                <a:tab pos="97155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230032" y="2385485"/>
            <a:ext cx="151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kern="0" spc="560" dirty="0" smtClean="0"/>
              <a:t>LOCATIONS</a:t>
            </a:r>
            <a:endParaRPr lang="en-US" sz="1000" kern="0" spc="560" dirty="0"/>
          </a:p>
        </p:txBody>
      </p:sp>
      <p:sp>
        <p:nvSpPr>
          <p:cNvPr id="75" name="TextBox 74"/>
          <p:cNvSpPr txBox="1"/>
          <p:nvPr/>
        </p:nvSpPr>
        <p:spPr>
          <a:xfrm>
            <a:off x="1530350" y="2516192"/>
            <a:ext cx="185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5750" algn="ctr"/>
                <a:tab pos="514350" algn="ctr"/>
                <a:tab pos="744538" algn="ctr"/>
                <a:tab pos="973138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78" name="Up-Down Arrow 77"/>
          <p:cNvSpPr/>
          <p:nvPr/>
        </p:nvSpPr>
        <p:spPr bwMode="auto">
          <a:xfrm>
            <a:off x="732899" y="5308614"/>
            <a:ext cx="326571" cy="762000"/>
          </a:xfrm>
          <a:prstGeom prst="up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9603" y="5003814"/>
            <a:ext cx="553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Both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2730500" y="2660650"/>
            <a:ext cx="25082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966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/>
          <p:nvPr/>
        </p:nvCxnSpPr>
        <p:spPr bwMode="auto">
          <a:xfrm flipH="1" flipV="1">
            <a:off x="-101600" y="4741334"/>
            <a:ext cx="9245600" cy="5136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343740"/>
              </p:ext>
            </p:extLst>
          </p:nvPr>
        </p:nvGraphicFramePr>
        <p:xfrm>
          <a:off x="4910667" y="2819401"/>
          <a:ext cx="2518833" cy="1854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543442"/>
              </p:ext>
            </p:extLst>
          </p:nvPr>
        </p:nvGraphicFramePr>
        <p:xfrm>
          <a:off x="1126067" y="2768600"/>
          <a:ext cx="2565399" cy="193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" name="Chart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908071"/>
              </p:ext>
            </p:extLst>
          </p:nvPr>
        </p:nvGraphicFramePr>
        <p:xfrm>
          <a:off x="1126066" y="4682067"/>
          <a:ext cx="2607734" cy="185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43039"/>
              </p:ext>
            </p:extLst>
          </p:nvPr>
        </p:nvGraphicFramePr>
        <p:xfrm>
          <a:off x="1119719" y="837673"/>
          <a:ext cx="2504014" cy="186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339579"/>
              </p:ext>
            </p:extLst>
          </p:nvPr>
        </p:nvGraphicFramePr>
        <p:xfrm>
          <a:off x="4912782" y="4758266"/>
          <a:ext cx="2472268" cy="178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7" name="Straight Connector 26"/>
          <p:cNvCxnSpPr/>
          <p:nvPr/>
        </p:nvCxnSpPr>
        <p:spPr bwMode="auto">
          <a:xfrm flipH="1" flipV="1">
            <a:off x="0" y="2768600"/>
            <a:ext cx="9144000" cy="508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409354"/>
              </p:ext>
            </p:extLst>
          </p:nvPr>
        </p:nvGraphicFramePr>
        <p:xfrm>
          <a:off x="4902200" y="897468"/>
          <a:ext cx="2489200" cy="181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351" y="2308429"/>
            <a:ext cx="1371600" cy="9119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2416" y="4048000"/>
            <a:ext cx="838200" cy="838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4305" y="1065838"/>
            <a:ext cx="88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2.4GHz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9347" y="1058336"/>
            <a:ext cx="703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5GHz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7761" y="3056465"/>
            <a:ext cx="88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2.4GHz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1098" y="3049909"/>
            <a:ext cx="703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5GHz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8725" y="4885262"/>
            <a:ext cx="703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5GHz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4689" y="4873818"/>
            <a:ext cx="88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2.4GHz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667" y="317500"/>
            <a:ext cx="8305800" cy="685800"/>
          </a:xfrm>
        </p:spPr>
        <p:txBody>
          <a:bodyPr/>
          <a:lstStyle/>
          <a:p>
            <a:r>
              <a:rPr lang="en-US" dirty="0" smtClean="0"/>
              <a:t>Cisco 3602i vs. </a:t>
            </a:r>
            <a:r>
              <a:rPr lang="en-US" dirty="0" err="1" smtClean="0"/>
              <a:t>ZoneFlex</a:t>
            </a:r>
            <a:r>
              <a:rPr lang="en-US" dirty="0" smtClean="0"/>
              <a:t> 7982</a:t>
            </a:r>
            <a:endParaRPr lang="en-US" dirty="0"/>
          </a:p>
        </p:txBody>
      </p:sp>
      <p:sp>
        <p:nvSpPr>
          <p:cNvPr id="25" name="Down Arrow 24"/>
          <p:cNvSpPr/>
          <p:nvPr/>
        </p:nvSpPr>
        <p:spPr bwMode="auto">
          <a:xfrm>
            <a:off x="662855" y="1363133"/>
            <a:ext cx="332509" cy="609600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73000">
                <a:srgbClr val="FFFFFF">
                  <a:alpha val="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" name="Up-Down Arrow 25"/>
          <p:cNvSpPr/>
          <p:nvPr/>
        </p:nvSpPr>
        <p:spPr bwMode="auto">
          <a:xfrm>
            <a:off x="732899" y="5308614"/>
            <a:ext cx="326571" cy="762000"/>
          </a:xfrm>
          <a:prstGeom prst="up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1" y="1253074"/>
            <a:ext cx="75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DOWN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10800000">
            <a:off x="696719" y="3335865"/>
            <a:ext cx="332509" cy="609600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73000">
                <a:srgbClr val="FFFFFF">
                  <a:alpha val="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1938" y="3064933"/>
            <a:ext cx="43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UP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3" y="5003814"/>
            <a:ext cx="553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Both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7996770" y="2944297"/>
            <a:ext cx="561760" cy="1409700"/>
          </a:xfrm>
          <a:prstGeom prst="upDownArrow">
            <a:avLst/>
          </a:prstGeom>
          <a:gradFill flip="none" rotWithShape="1">
            <a:gsLst>
              <a:gs pos="0">
                <a:schemeClr val="tx2">
                  <a:alpha val="20000"/>
                </a:schemeClr>
              </a:gs>
              <a:gs pos="100000">
                <a:schemeClr val="bg2">
                  <a:lumMod val="85000"/>
                  <a:lumOff val="15000"/>
                  <a:alpha val="20000"/>
                </a:schemeClr>
              </a:gs>
              <a:gs pos="50000">
                <a:schemeClr val="tx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85669" y="3420533"/>
            <a:ext cx="45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vs.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931" y="4855629"/>
            <a:ext cx="809603" cy="5884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" name="TextBox 54"/>
          <p:cNvSpPr txBox="1"/>
          <p:nvPr/>
        </p:nvSpPr>
        <p:spPr>
          <a:xfrm>
            <a:off x="5289543" y="2525181"/>
            <a:ext cx="1333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5750" algn="ctr"/>
                <a:tab pos="514350" algn="ctr"/>
                <a:tab pos="744538" algn="ctr"/>
                <a:tab pos="973138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1524000" y="2525181"/>
            <a:ext cx="1333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5750" algn="ctr"/>
                <a:tab pos="514350" algn="ctr"/>
                <a:tab pos="744538" algn="ctr"/>
                <a:tab pos="973138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1532467" y="4504267"/>
            <a:ext cx="1333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5750" algn="ctr"/>
                <a:tab pos="514350" algn="ctr"/>
                <a:tab pos="769938" algn="ctr"/>
                <a:tab pos="1008063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5314953" y="4504267"/>
            <a:ext cx="1333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5750" algn="ctr"/>
                <a:tab pos="514350" algn="ctr"/>
                <a:tab pos="755650" algn="ctr"/>
                <a:tab pos="99695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61" name="TextBox 60"/>
          <p:cNvSpPr txBox="1"/>
          <p:nvPr/>
        </p:nvSpPr>
        <p:spPr>
          <a:xfrm>
            <a:off x="5318125" y="6375399"/>
            <a:ext cx="1333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6700" algn="ctr"/>
                <a:tab pos="488950" algn="ctr"/>
                <a:tab pos="723900" algn="ctr"/>
                <a:tab pos="94615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62" name="TextBox 61"/>
          <p:cNvSpPr txBox="1"/>
          <p:nvPr/>
        </p:nvSpPr>
        <p:spPr>
          <a:xfrm>
            <a:off x="1566332" y="6375399"/>
            <a:ext cx="1333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1938" algn="ctr"/>
                <a:tab pos="515938" algn="ctr"/>
                <a:tab pos="744538" algn="ctr"/>
                <a:tab pos="101600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65" name="TextBox 64"/>
          <p:cNvSpPr txBox="1"/>
          <p:nvPr/>
        </p:nvSpPr>
        <p:spPr>
          <a:xfrm>
            <a:off x="3230032" y="2420410"/>
            <a:ext cx="151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kern="0" spc="560" dirty="0" smtClean="0"/>
              <a:t>LOCATIONS</a:t>
            </a:r>
            <a:endParaRPr lang="en-US" sz="1000" kern="0" spc="560" dirty="0"/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2749550" y="2657478"/>
            <a:ext cx="25590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131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 bwMode="auto">
          <a:xfrm flipH="1" flipV="1">
            <a:off x="-6350" y="4724400"/>
            <a:ext cx="9144000" cy="508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2800350"/>
            <a:ext cx="9144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480588"/>
              </p:ext>
            </p:extLst>
          </p:nvPr>
        </p:nvGraphicFramePr>
        <p:xfrm>
          <a:off x="4887507" y="862013"/>
          <a:ext cx="2586443" cy="1889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49764"/>
              </p:ext>
            </p:extLst>
          </p:nvPr>
        </p:nvGraphicFramePr>
        <p:xfrm>
          <a:off x="4895651" y="4758251"/>
          <a:ext cx="2616400" cy="189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86130"/>
              </p:ext>
            </p:extLst>
          </p:nvPr>
        </p:nvGraphicFramePr>
        <p:xfrm>
          <a:off x="1152339" y="2724621"/>
          <a:ext cx="2746561" cy="193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442345"/>
              </p:ext>
            </p:extLst>
          </p:nvPr>
        </p:nvGraphicFramePr>
        <p:xfrm>
          <a:off x="1160189" y="4724401"/>
          <a:ext cx="2776811" cy="1927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808496"/>
              </p:ext>
            </p:extLst>
          </p:nvPr>
        </p:nvGraphicFramePr>
        <p:xfrm>
          <a:off x="4855934" y="2788384"/>
          <a:ext cx="2643415" cy="189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8529" y="3734727"/>
            <a:ext cx="1460500" cy="11058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28703" y="1066800"/>
            <a:ext cx="88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2.4GHz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5188" y="1066800"/>
            <a:ext cx="703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5GHz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1763" y="3052232"/>
            <a:ext cx="88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2.4GHz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4925" y="3048008"/>
            <a:ext cx="703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5GHz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8786" y="4881027"/>
            <a:ext cx="703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5GHz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13377" y="4885270"/>
            <a:ext cx="88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2.4GHz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Aerohive</a:t>
            </a:r>
            <a:r>
              <a:rPr lang="en-US" dirty="0" smtClean="0"/>
              <a:t> 330 vs. </a:t>
            </a:r>
            <a:r>
              <a:rPr lang="en-US" dirty="0" err="1" smtClean="0"/>
              <a:t>ZoneFlex</a:t>
            </a:r>
            <a:r>
              <a:rPr lang="en-US" dirty="0" smtClean="0"/>
              <a:t> 7982</a:t>
            </a:r>
            <a:endParaRPr lang="en-US" dirty="0"/>
          </a:p>
        </p:txBody>
      </p:sp>
      <p:sp>
        <p:nvSpPr>
          <p:cNvPr id="25" name="Down Arrow 24"/>
          <p:cNvSpPr/>
          <p:nvPr/>
        </p:nvSpPr>
        <p:spPr bwMode="auto">
          <a:xfrm>
            <a:off x="662855" y="1363133"/>
            <a:ext cx="332509" cy="609600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73000">
                <a:srgbClr val="FFFFFF">
                  <a:alpha val="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" name="Up-Down Arrow 25"/>
          <p:cNvSpPr/>
          <p:nvPr/>
        </p:nvSpPr>
        <p:spPr bwMode="auto">
          <a:xfrm>
            <a:off x="732899" y="5298024"/>
            <a:ext cx="326571" cy="762000"/>
          </a:xfrm>
          <a:prstGeom prst="up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1" y="1253074"/>
            <a:ext cx="75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DOWN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10800000">
            <a:off x="696719" y="3392056"/>
            <a:ext cx="332509" cy="609600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73000">
                <a:srgbClr val="FFFFFF">
                  <a:alpha val="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938" y="3121124"/>
            <a:ext cx="43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UP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3" y="4993224"/>
            <a:ext cx="553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Both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351" y="2308429"/>
            <a:ext cx="1371600" cy="911968"/>
          </a:xfrm>
          <a:prstGeom prst="rect">
            <a:avLst/>
          </a:prstGeom>
        </p:spPr>
      </p:pic>
      <p:sp>
        <p:nvSpPr>
          <p:cNvPr id="34" name="Up-Down Arrow 33"/>
          <p:cNvSpPr/>
          <p:nvPr/>
        </p:nvSpPr>
        <p:spPr bwMode="auto">
          <a:xfrm>
            <a:off x="7996770" y="2944297"/>
            <a:ext cx="561760" cy="1409700"/>
          </a:xfrm>
          <a:prstGeom prst="upDownArrow">
            <a:avLst/>
          </a:prstGeom>
          <a:gradFill flip="none" rotWithShape="1">
            <a:gsLst>
              <a:gs pos="0">
                <a:schemeClr val="tx2">
                  <a:alpha val="20000"/>
                </a:schemeClr>
              </a:gs>
              <a:gs pos="100000">
                <a:schemeClr val="bg2">
                  <a:lumMod val="85000"/>
                  <a:lumOff val="15000"/>
                  <a:alpha val="20000"/>
                </a:schemeClr>
              </a:gs>
              <a:gs pos="50000">
                <a:schemeClr val="tx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85669" y="3420533"/>
            <a:ext cx="45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vs.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056455"/>
              </p:ext>
            </p:extLst>
          </p:nvPr>
        </p:nvGraphicFramePr>
        <p:xfrm>
          <a:off x="1140432" y="827088"/>
          <a:ext cx="2771168" cy="192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4007" y="4872111"/>
            <a:ext cx="975818" cy="42378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TextBox 48"/>
          <p:cNvSpPr txBox="1"/>
          <p:nvPr/>
        </p:nvSpPr>
        <p:spPr>
          <a:xfrm>
            <a:off x="1557868" y="2567516"/>
            <a:ext cx="1509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11150" algn="ctr"/>
                <a:tab pos="590550" algn="ctr"/>
                <a:tab pos="863600" algn="ctr"/>
                <a:tab pos="113030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5299075" y="2567516"/>
            <a:ext cx="1583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5750" algn="ctr"/>
                <a:tab pos="508000" algn="ctr"/>
                <a:tab pos="717550" algn="ctr"/>
                <a:tab pos="97790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53" name="TextBox 52"/>
          <p:cNvSpPr txBox="1"/>
          <p:nvPr/>
        </p:nvSpPr>
        <p:spPr>
          <a:xfrm>
            <a:off x="3293532" y="2474388"/>
            <a:ext cx="151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kern="0" spc="560" dirty="0" smtClean="0"/>
              <a:t>LOCATIONS</a:t>
            </a:r>
            <a:endParaRPr lang="en-US" sz="1000" kern="0" spc="560" dirty="0"/>
          </a:p>
        </p:txBody>
      </p:sp>
      <p:sp>
        <p:nvSpPr>
          <p:cNvPr id="55" name="TextBox 54"/>
          <p:cNvSpPr txBox="1"/>
          <p:nvPr/>
        </p:nvSpPr>
        <p:spPr>
          <a:xfrm>
            <a:off x="1564218" y="4476750"/>
            <a:ext cx="1509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17500" algn="ctr"/>
                <a:tab pos="577850" algn="ctr"/>
                <a:tab pos="844550" algn="ctr"/>
                <a:tab pos="109220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5264150" y="4495800"/>
            <a:ext cx="1509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5750" algn="ctr"/>
                <a:tab pos="533400" algn="ctr"/>
                <a:tab pos="787400" algn="ctr"/>
                <a:tab pos="103505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1564218" y="6473667"/>
            <a:ext cx="1509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17500" algn="ctr"/>
                <a:tab pos="603250" algn="ctr"/>
                <a:tab pos="889000" algn="ctr"/>
                <a:tab pos="115570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5257800" y="6473667"/>
            <a:ext cx="1509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17500" algn="ctr"/>
                <a:tab pos="577850" algn="ctr"/>
                <a:tab pos="819150" algn="ctr"/>
                <a:tab pos="104140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2927350" y="2708278"/>
            <a:ext cx="23774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3077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 bwMode="auto">
          <a:xfrm flipH="1" flipV="1">
            <a:off x="0" y="4743450"/>
            <a:ext cx="9144000" cy="508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H="1" flipV="1">
            <a:off x="0" y="2800350"/>
            <a:ext cx="9144000" cy="508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016217"/>
              </p:ext>
            </p:extLst>
          </p:nvPr>
        </p:nvGraphicFramePr>
        <p:xfrm>
          <a:off x="4918016" y="4756150"/>
          <a:ext cx="2562284" cy="190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6" name="Char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227329"/>
              </p:ext>
            </p:extLst>
          </p:nvPr>
        </p:nvGraphicFramePr>
        <p:xfrm>
          <a:off x="4902403" y="2774950"/>
          <a:ext cx="2476297" cy="188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787601"/>
              </p:ext>
            </p:extLst>
          </p:nvPr>
        </p:nvGraphicFramePr>
        <p:xfrm>
          <a:off x="1126847" y="4734135"/>
          <a:ext cx="2721253" cy="193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142114"/>
              </p:ext>
            </p:extLst>
          </p:nvPr>
        </p:nvGraphicFramePr>
        <p:xfrm>
          <a:off x="1153923" y="2755900"/>
          <a:ext cx="2687827" cy="192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570960"/>
              </p:ext>
            </p:extLst>
          </p:nvPr>
        </p:nvGraphicFramePr>
        <p:xfrm>
          <a:off x="1169120" y="838200"/>
          <a:ext cx="2628180" cy="1896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991766"/>
              </p:ext>
            </p:extLst>
          </p:nvPr>
        </p:nvGraphicFramePr>
        <p:xfrm>
          <a:off x="4889501" y="846138"/>
          <a:ext cx="2520950" cy="188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441"/>
          <a:stretch/>
        </p:blipFill>
        <p:spPr>
          <a:xfrm>
            <a:off x="7622444" y="3881695"/>
            <a:ext cx="1295400" cy="11083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27350" y="1066800"/>
            <a:ext cx="88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2.4GHz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9747" y="1069664"/>
            <a:ext cx="703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5GHz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0589" y="3047234"/>
            <a:ext cx="88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2.4GHz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7006" y="3040884"/>
            <a:ext cx="703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5GHz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7363" y="4870450"/>
            <a:ext cx="703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5GHz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6900" y="4876800"/>
            <a:ext cx="88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2.4GHz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Meraki</a:t>
            </a:r>
            <a:r>
              <a:rPr lang="en-US" dirty="0" smtClean="0"/>
              <a:t> 24 vs. </a:t>
            </a:r>
            <a:r>
              <a:rPr lang="en-US" dirty="0" err="1" smtClean="0"/>
              <a:t>ZoneFlex</a:t>
            </a:r>
            <a:r>
              <a:rPr lang="en-US" dirty="0" smtClean="0"/>
              <a:t> 7982</a:t>
            </a:r>
            <a:endParaRPr lang="en-US" dirty="0"/>
          </a:p>
        </p:txBody>
      </p:sp>
      <p:sp>
        <p:nvSpPr>
          <p:cNvPr id="28" name="Down Arrow 27"/>
          <p:cNvSpPr/>
          <p:nvPr/>
        </p:nvSpPr>
        <p:spPr bwMode="auto">
          <a:xfrm>
            <a:off x="662855" y="1363133"/>
            <a:ext cx="332509" cy="609600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73000">
                <a:srgbClr val="FFFFFF">
                  <a:alpha val="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" name="Up-Down Arrow 28"/>
          <p:cNvSpPr/>
          <p:nvPr/>
        </p:nvSpPr>
        <p:spPr bwMode="auto">
          <a:xfrm>
            <a:off x="732899" y="5329774"/>
            <a:ext cx="326571" cy="762000"/>
          </a:xfrm>
          <a:prstGeom prst="up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1" y="1253074"/>
            <a:ext cx="75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DOWN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10800000">
            <a:off x="696719" y="3335865"/>
            <a:ext cx="332509" cy="609600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73000">
                <a:srgbClr val="FFFFFF">
                  <a:alpha val="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938" y="3064933"/>
            <a:ext cx="43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UP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3" y="5024974"/>
            <a:ext cx="553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Both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351" y="2308429"/>
            <a:ext cx="1371600" cy="911968"/>
          </a:xfrm>
          <a:prstGeom prst="rect">
            <a:avLst/>
          </a:prstGeom>
        </p:spPr>
      </p:pic>
      <p:sp>
        <p:nvSpPr>
          <p:cNvPr id="35" name="Up-Down Arrow 34"/>
          <p:cNvSpPr/>
          <p:nvPr/>
        </p:nvSpPr>
        <p:spPr bwMode="auto">
          <a:xfrm>
            <a:off x="7996770" y="2944297"/>
            <a:ext cx="561760" cy="1409700"/>
          </a:xfrm>
          <a:prstGeom prst="upDownArrow">
            <a:avLst/>
          </a:prstGeom>
          <a:gradFill flip="none" rotWithShape="1">
            <a:gsLst>
              <a:gs pos="0">
                <a:schemeClr val="tx2">
                  <a:alpha val="20000"/>
                </a:schemeClr>
              </a:gs>
              <a:gs pos="100000">
                <a:schemeClr val="bg2">
                  <a:lumMod val="85000"/>
                  <a:lumOff val="15000"/>
                  <a:alpha val="20000"/>
                </a:schemeClr>
              </a:gs>
              <a:gs pos="50000">
                <a:schemeClr val="tx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85669" y="3420533"/>
            <a:ext cx="45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vs.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6268" y="4703228"/>
            <a:ext cx="1103558" cy="70696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1583268" y="2548466"/>
            <a:ext cx="1509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5750" algn="ctr"/>
                <a:tab pos="546100" algn="ctr"/>
                <a:tab pos="819150" algn="ctr"/>
                <a:tab pos="107950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5299075" y="2548466"/>
            <a:ext cx="1583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5750" algn="ctr"/>
                <a:tab pos="514350" algn="ctr"/>
                <a:tab pos="742950" algn="ctr"/>
                <a:tab pos="97790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1576918" y="4502150"/>
            <a:ext cx="1509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5750" algn="ctr"/>
                <a:tab pos="571500" algn="ctr"/>
                <a:tab pos="857250" algn="ctr"/>
                <a:tab pos="111760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5295900" y="4502150"/>
            <a:ext cx="1509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9400" algn="ctr"/>
                <a:tab pos="488950" algn="ctr"/>
                <a:tab pos="730250" algn="ctr"/>
                <a:tab pos="97155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61" name="TextBox 60"/>
          <p:cNvSpPr txBox="1"/>
          <p:nvPr/>
        </p:nvSpPr>
        <p:spPr>
          <a:xfrm>
            <a:off x="5295900" y="6477000"/>
            <a:ext cx="1509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23850" algn="ctr"/>
                <a:tab pos="571500" algn="ctr"/>
                <a:tab pos="800100" algn="ctr"/>
                <a:tab pos="106045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62" name="TextBox 61"/>
          <p:cNvSpPr txBox="1"/>
          <p:nvPr/>
        </p:nvSpPr>
        <p:spPr>
          <a:xfrm>
            <a:off x="1524000" y="6477000"/>
            <a:ext cx="1509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ctr"/>
                <a:tab pos="615950" algn="ctr"/>
                <a:tab pos="895350" algn="ctr"/>
                <a:tab pos="1168400" algn="ctr"/>
              </a:tabLst>
            </a:pPr>
            <a:r>
              <a:rPr lang="en-US" sz="1000" dirty="0" smtClean="0"/>
              <a:t>1	2	3	4	5</a:t>
            </a:r>
            <a:endParaRPr lang="en-US" sz="1000" dirty="0"/>
          </a:p>
        </p:txBody>
      </p:sp>
      <p:sp>
        <p:nvSpPr>
          <p:cNvPr id="63" name="TextBox 62"/>
          <p:cNvSpPr txBox="1"/>
          <p:nvPr/>
        </p:nvSpPr>
        <p:spPr>
          <a:xfrm>
            <a:off x="3293532" y="2465921"/>
            <a:ext cx="151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kern="0" spc="560" dirty="0" smtClean="0"/>
              <a:t>LOCATIONS</a:t>
            </a:r>
            <a:endParaRPr lang="en-US" sz="1000" kern="0" spc="560" dirty="0"/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2927350" y="2699811"/>
            <a:ext cx="23774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846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" y="317500"/>
            <a:ext cx="8890000" cy="685800"/>
          </a:xfrm>
        </p:spPr>
        <p:txBody>
          <a:bodyPr/>
          <a:lstStyle/>
          <a:p>
            <a:r>
              <a:rPr lang="en-US" dirty="0"/>
              <a:t>Single AP, </a:t>
            </a:r>
            <a:r>
              <a:rPr lang="en-US" dirty="0" smtClean="0"/>
              <a:t>Single </a:t>
            </a:r>
            <a:r>
              <a:rPr lang="en-US" dirty="0"/>
              <a:t>Client Performance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40963" y="2048946"/>
            <a:ext cx="6705600" cy="4681794"/>
            <a:chOff x="1210750" y="1879606"/>
            <a:chExt cx="6705600" cy="4681794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1779482753"/>
                </p:ext>
              </p:extLst>
            </p:nvPr>
          </p:nvGraphicFramePr>
          <p:xfrm>
            <a:off x="1210750" y="1879606"/>
            <a:ext cx="6705600" cy="44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972550" y="5744137"/>
              <a:ext cx="731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Aerohive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330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63183" y="5540937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5965" y="5871137"/>
              <a:ext cx="56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62808" y="6099735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43283" y="5371607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13018" y="2038360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275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28993" y="2122995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274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30151" y="3149604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184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27617" y="3530598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159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3620" y="4656667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68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>
            <a:off x="5232409" y="2633140"/>
            <a:ext cx="172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63627" y="2675470"/>
            <a:ext cx="2014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Location 1 ,58’ (17.7m)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18284" y="2412996"/>
            <a:ext cx="62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Mbps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3676" y="1244599"/>
            <a:ext cx="27027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600" dirty="0" smtClean="0">
                <a:solidFill>
                  <a:srgbClr val="000000"/>
                </a:solidFill>
              </a:rPr>
              <a:t>BI-DIRECTIONAL</a:t>
            </a:r>
          </a:p>
          <a:p>
            <a:r>
              <a:rPr lang="en-US" sz="2000" spc="60" dirty="0" smtClean="0">
                <a:solidFill>
                  <a:srgbClr val="000000"/>
                </a:solidFill>
              </a:rPr>
              <a:t>TCP THROUGHPUT</a:t>
            </a:r>
          </a:p>
          <a:p>
            <a:r>
              <a:rPr lang="en-US" sz="1400" spc="70" dirty="0" smtClean="0"/>
              <a:t>FOR DUAL BAND CLIENTS</a:t>
            </a:r>
          </a:p>
          <a:p>
            <a:r>
              <a:rPr lang="en-US" sz="1800" spc="30" dirty="0" smtClean="0">
                <a:solidFill>
                  <a:srgbClr val="FF6600"/>
                </a:solidFill>
                <a:latin typeface="Arial Black"/>
                <a:cs typeface="Arial Black"/>
              </a:rPr>
              <a:t>MEDIUM DISTANCE</a:t>
            </a:r>
            <a:endParaRPr lang="en-US" sz="1800" spc="3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639733" y="1126062"/>
            <a:ext cx="2887134" cy="1320809"/>
          </a:xfrm>
          <a:prstGeom prst="roundRect">
            <a:avLst>
              <a:gd name="adj" fmla="val 11278"/>
            </a:avLst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4" name="Picture 9" descr="client-rotation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4"/>
          <a:stretch/>
        </p:blipFill>
        <p:spPr bwMode="auto">
          <a:xfrm>
            <a:off x="266711" y="1421330"/>
            <a:ext cx="2112088" cy="78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960968" y="2844784"/>
            <a:ext cx="846667" cy="2226735"/>
            <a:chOff x="960968" y="2844784"/>
            <a:chExt cx="846667" cy="2226735"/>
          </a:xfrm>
        </p:grpSpPr>
        <p:pic>
          <p:nvPicPr>
            <p:cNvPr id="37" name="Picture 36" descr="Laptop-Mac [Converted].eps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35" y="3431099"/>
              <a:ext cx="838200" cy="533400"/>
            </a:xfrm>
            <a:prstGeom prst="rect">
              <a:avLst/>
            </a:prstGeom>
          </p:spPr>
        </p:pic>
        <p:pic>
          <p:nvPicPr>
            <p:cNvPr id="38" name="Picture 37" descr="Laptop-Mac [Converted].eps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35" y="4080917"/>
              <a:ext cx="838200" cy="533400"/>
            </a:xfrm>
            <a:prstGeom prst="rect">
              <a:avLst/>
            </a:prstGeom>
          </p:spPr>
        </p:pic>
        <p:sp>
          <p:nvSpPr>
            <p:cNvPr id="39" name="Up-Down Arrow 38"/>
            <p:cNvSpPr/>
            <p:nvPr/>
          </p:nvSpPr>
          <p:spPr bwMode="auto">
            <a:xfrm>
              <a:off x="1172634" y="2844784"/>
              <a:ext cx="440270" cy="685802"/>
            </a:xfrm>
            <a:prstGeom prst="upDownArrow">
              <a:avLst/>
            </a:prstGeom>
            <a:solidFill>
              <a:srgbClr val="FF0000">
                <a:alpha val="5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0" name="Up-Down Arrow 39"/>
            <p:cNvSpPr/>
            <p:nvPr/>
          </p:nvSpPr>
          <p:spPr bwMode="auto">
            <a:xfrm>
              <a:off x="1172634" y="4385717"/>
              <a:ext cx="440270" cy="685802"/>
            </a:xfrm>
            <a:prstGeom prst="upDownArrow">
              <a:avLst/>
            </a:prstGeom>
            <a:solidFill>
              <a:srgbClr val="FF0000">
                <a:alpha val="5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06503" y="346285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1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23437" y="4089384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 Black"/>
                  <a:cs typeface="Arial Black"/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60968" y="3031052"/>
              <a:ext cx="84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2.4 GHz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96440" y="4555051"/>
              <a:ext cx="693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5 GHz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49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199" y="317500"/>
            <a:ext cx="8746067" cy="685800"/>
          </a:xfrm>
        </p:spPr>
        <p:txBody>
          <a:bodyPr/>
          <a:lstStyle/>
          <a:p>
            <a:r>
              <a:rPr lang="en-US" dirty="0"/>
              <a:t>Single AP, </a:t>
            </a:r>
            <a:r>
              <a:rPr lang="en-US" dirty="0" smtClean="0"/>
              <a:t>Single </a:t>
            </a:r>
            <a:r>
              <a:rPr lang="en-US" dirty="0"/>
              <a:t>Client Performance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49430" y="2091281"/>
            <a:ext cx="6705600" cy="4681794"/>
            <a:chOff x="1210750" y="1879606"/>
            <a:chExt cx="6705600" cy="4681794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4021240831"/>
                </p:ext>
              </p:extLst>
            </p:nvPr>
          </p:nvGraphicFramePr>
          <p:xfrm>
            <a:off x="1210750" y="1879606"/>
            <a:ext cx="6705600" cy="44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981017" y="5744137"/>
              <a:ext cx="731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Aerohive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330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63183" y="5540937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5965" y="5871137"/>
              <a:ext cx="56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62808" y="6099735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43283" y="5371607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15134" y="2051059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228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79250" y="2679710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184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04750" y="3268142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142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19150" y="3843877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107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35154" y="4826007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44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 bwMode="auto">
          <a:xfrm>
            <a:off x="4673601" y="2683927"/>
            <a:ext cx="28448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176315" y="2696622"/>
            <a:ext cx="1964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Location 5, 105’ (32m)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783676" y="1244599"/>
            <a:ext cx="27624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600" dirty="0" smtClean="0">
                <a:solidFill>
                  <a:srgbClr val="000000"/>
                </a:solidFill>
              </a:rPr>
              <a:t>BI-DIRECTIONAL</a:t>
            </a:r>
          </a:p>
          <a:p>
            <a:r>
              <a:rPr lang="en-US" sz="2000" spc="60" dirty="0" smtClean="0">
                <a:solidFill>
                  <a:srgbClr val="000000"/>
                </a:solidFill>
              </a:rPr>
              <a:t>TCP THROUGHPUT</a:t>
            </a:r>
          </a:p>
          <a:p>
            <a:r>
              <a:rPr lang="en-US" sz="1400" spc="70" dirty="0" smtClean="0"/>
              <a:t>FOR DUAL BAND CLIENTS</a:t>
            </a:r>
          </a:p>
          <a:p>
            <a:r>
              <a:rPr lang="en-US" sz="1800" spc="240" dirty="0" smtClean="0">
                <a:solidFill>
                  <a:srgbClr val="FF6600"/>
                </a:solidFill>
                <a:latin typeface="Arial Black"/>
                <a:cs typeface="Arial Black"/>
              </a:rPr>
              <a:t>LONG DISTANCE</a:t>
            </a:r>
            <a:endParaRPr lang="en-US" sz="1800" spc="24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639733" y="1126062"/>
            <a:ext cx="2887134" cy="1320809"/>
          </a:xfrm>
          <a:prstGeom prst="roundRect">
            <a:avLst>
              <a:gd name="adj" fmla="val 11278"/>
            </a:avLst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18284" y="2412996"/>
            <a:ext cx="62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Mbps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37" name="Picture 36" descr="Laptop-Mac [Converted]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5" y="3431099"/>
            <a:ext cx="838200" cy="533400"/>
          </a:xfrm>
          <a:prstGeom prst="rect">
            <a:avLst/>
          </a:prstGeom>
        </p:spPr>
      </p:pic>
      <p:pic>
        <p:nvPicPr>
          <p:cNvPr id="38" name="Picture 37" descr="Laptop-Mac [Converted]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5" y="4080917"/>
            <a:ext cx="838200" cy="533400"/>
          </a:xfrm>
          <a:prstGeom prst="rect">
            <a:avLst/>
          </a:prstGeom>
        </p:spPr>
      </p:pic>
      <p:sp>
        <p:nvSpPr>
          <p:cNvPr id="39" name="Up-Down Arrow 38"/>
          <p:cNvSpPr/>
          <p:nvPr/>
        </p:nvSpPr>
        <p:spPr bwMode="auto">
          <a:xfrm>
            <a:off x="1172634" y="2844784"/>
            <a:ext cx="440270" cy="685802"/>
          </a:xfrm>
          <a:prstGeom prst="upDownArrow">
            <a:avLst/>
          </a:prstGeom>
          <a:solidFill>
            <a:srgbClr val="FF0000">
              <a:alpha val="5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0" name="Up-Down Arrow 39"/>
          <p:cNvSpPr/>
          <p:nvPr/>
        </p:nvSpPr>
        <p:spPr bwMode="auto">
          <a:xfrm>
            <a:off x="1172634" y="4385717"/>
            <a:ext cx="440270" cy="685802"/>
          </a:xfrm>
          <a:prstGeom prst="upDownArrow">
            <a:avLst/>
          </a:prstGeom>
          <a:solidFill>
            <a:srgbClr val="FF0000">
              <a:alpha val="5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06503" y="346285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  <a:endParaRPr lang="en-US" sz="2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23437" y="4089384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0968" y="3031052"/>
            <a:ext cx="84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2.4 GHz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96440" y="4555051"/>
            <a:ext cx="69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5 GHz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2" name="Picture 9" descr="client-rotation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4"/>
          <a:stretch/>
        </p:blipFill>
        <p:spPr bwMode="auto">
          <a:xfrm>
            <a:off x="254011" y="1421330"/>
            <a:ext cx="2112088" cy="78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50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 animBg="1"/>
      <p:bldP spid="36" grpId="0"/>
      <p:bldP spid="39" grpId="0" animBg="1"/>
      <p:bldP spid="40" grpId="0" animBg="1"/>
      <p:bldP spid="41" grpId="0"/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56" y="1091332"/>
            <a:ext cx="7740843" cy="494116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One AP, three rooms, 30 clients/room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Mixed bands (⅓ on 2.4 GHz |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⅔ on 5 GHz</a:t>
            </a:r>
            <a:r>
              <a:rPr lang="en-US" sz="2000" dirty="0" smtClean="0">
                <a:solidFill>
                  <a:srgbClr val="000000"/>
                </a:solidFill>
              </a:rPr>
              <a:t>) + bi-directionality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All clients associated, even if not being tested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Room 1: 20’ from AP</a:t>
            </a:r>
          </a:p>
          <a:p>
            <a:pPr marL="635000" lvl="1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5715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30 PCs with dongles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Room 2: 45’ from AP</a:t>
            </a:r>
          </a:p>
          <a:p>
            <a:pPr marL="635000" lvl="1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5715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30 MacBook Pros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Room 3: 55’ from AP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30 PCs with dongles</a:t>
            </a:r>
          </a:p>
          <a:p>
            <a:pPr marL="457200" indent="-457200">
              <a:lnSpc>
                <a:spcPts val="268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All rooms, 90 clients across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all 3 rooms simultaneously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2: Single AP, Multi-Client</a:t>
            </a:r>
            <a:endParaRPr lang="en-US" dirty="0"/>
          </a:p>
        </p:txBody>
      </p:sp>
      <p:pic>
        <p:nvPicPr>
          <p:cNvPr id="20" name="Picture 19" descr="hinds-hal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50" y="2270970"/>
            <a:ext cx="5116939" cy="3196381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 bwMode="auto">
          <a:xfrm>
            <a:off x="5450004" y="3752400"/>
            <a:ext cx="304800" cy="30480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34" charset="-128"/>
              </a:rPr>
              <a:t>AP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115432" y="381855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6075111" y="3071787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3716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65947" y="4336814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5098642" y="5198943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5703226" y="3251200"/>
            <a:ext cx="373724" cy="5425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748769" y="3992549"/>
            <a:ext cx="1071131" cy="3826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204470" y="5065594"/>
            <a:ext cx="31718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Center of room</a:t>
            </a:r>
            <a:r>
              <a:rPr lang="en-US" sz="11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30 evenly distributed clients</a:t>
            </a:r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14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AP, Multi-Client, Room 1</a:t>
            </a:r>
            <a:endParaRPr lang="en-US" sz="2000" i="1" dirty="0"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37755" y="1811870"/>
            <a:ext cx="6705600" cy="4681794"/>
            <a:chOff x="1210750" y="1879606"/>
            <a:chExt cx="6705600" cy="4681794"/>
          </a:xfrm>
        </p:grpSpPr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4210865866"/>
                </p:ext>
              </p:extLst>
            </p:nvPr>
          </p:nvGraphicFramePr>
          <p:xfrm>
            <a:off x="1210750" y="1879606"/>
            <a:ext cx="6705600" cy="44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3163183" y="5540937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09232" y="5684870"/>
              <a:ext cx="56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62808" y="6099735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43283" y="5371607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46886" y="2307191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206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96181" y="2654334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183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0152" y="2777075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180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02212" y="3555997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128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69009" y="4089400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99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>
            <a:off x="5647268" y="2692407"/>
            <a:ext cx="711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827684" y="5794933"/>
            <a:ext cx="73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</a:rPr>
              <a:t>Aerohive</a:t>
            </a:r>
            <a:endParaRPr lang="en-US" sz="1200" dirty="0" smtClean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330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21865" y="2709323"/>
            <a:ext cx="836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20’ (3m)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83676" y="1329269"/>
            <a:ext cx="27624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600" dirty="0" smtClean="0">
                <a:solidFill>
                  <a:srgbClr val="000000"/>
                </a:solidFill>
              </a:rPr>
              <a:t>BI-DIRECTIONAL</a:t>
            </a:r>
          </a:p>
          <a:p>
            <a:r>
              <a:rPr lang="en-US" sz="2000" spc="60" dirty="0" smtClean="0">
                <a:solidFill>
                  <a:srgbClr val="000000"/>
                </a:solidFill>
              </a:rPr>
              <a:t>TCP THROUGHPUT</a:t>
            </a:r>
          </a:p>
          <a:p>
            <a:r>
              <a:rPr lang="en-US" sz="1400" spc="70" dirty="0" smtClean="0"/>
              <a:t>1 AP, 1 ROOM, 30 CLIENTS</a:t>
            </a:r>
          </a:p>
          <a:p>
            <a:r>
              <a:rPr lang="en-US" sz="1800" spc="140" dirty="0" smtClean="0">
                <a:solidFill>
                  <a:srgbClr val="FF6600"/>
                </a:solidFill>
                <a:latin typeface="Arial Black"/>
                <a:cs typeface="Arial Black"/>
              </a:rPr>
              <a:t>SHORT DISTANCE</a:t>
            </a:r>
            <a:endParaRPr lang="en-US" sz="1800" spc="14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30415" y="2539984"/>
            <a:ext cx="62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Mbps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639733" y="1210732"/>
            <a:ext cx="2887134" cy="1320809"/>
          </a:xfrm>
          <a:prstGeom prst="roundRect">
            <a:avLst>
              <a:gd name="adj" fmla="val 11278"/>
            </a:avLst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43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-end.jpg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9"/>
          <a:stretch/>
        </p:blipFill>
        <p:spPr>
          <a:xfrm>
            <a:off x="2129966" y="5016500"/>
            <a:ext cx="4369717" cy="14435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96" y="1071032"/>
            <a:ext cx="8555567" cy="4821761"/>
          </a:xfrm>
        </p:spPr>
        <p:txBody>
          <a:bodyPr/>
          <a:lstStyle/>
          <a:p>
            <a:pPr marL="347663" indent="-347663">
              <a:lnSpc>
                <a:spcPts val="266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sz="2400" dirty="0" smtClean="0"/>
              <a:t>Independent testing performed by Syracuse University </a:t>
            </a:r>
            <a:br>
              <a:rPr lang="en-US" sz="2400" dirty="0" smtClean="0"/>
            </a:br>
            <a:r>
              <a:rPr lang="en-US" sz="2400" dirty="0" smtClean="0"/>
              <a:t>at Syracuse University </a:t>
            </a:r>
            <a:r>
              <a:rPr lang="en-US" sz="2000" dirty="0" smtClean="0"/>
              <a:t>(Ruckus did not pay for testing)</a:t>
            </a:r>
          </a:p>
          <a:p>
            <a:pPr marL="347663" indent="-347663">
              <a:lnSpc>
                <a:spcPts val="266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sz="2400" dirty="0" smtClean="0"/>
              <a:t>Ruckus worked with SU on test bed but </a:t>
            </a:r>
            <a:r>
              <a:rPr lang="en-US" sz="2400" b="1" dirty="0" smtClean="0"/>
              <a:t>not</a:t>
            </a:r>
            <a:r>
              <a:rPr lang="en-US" sz="2400" dirty="0" smtClean="0"/>
              <a:t> allowed </a:t>
            </a:r>
            <a:br>
              <a:rPr lang="en-US" sz="2400" dirty="0" smtClean="0"/>
            </a:br>
            <a:r>
              <a:rPr lang="en-US" sz="2400" dirty="0" smtClean="0"/>
              <a:t>to influence actual testing</a:t>
            </a:r>
          </a:p>
          <a:p>
            <a:pPr marL="347663" indent="-347663">
              <a:lnSpc>
                <a:spcPts val="266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sz="2400" dirty="0" smtClean="0"/>
              <a:t>Wide variations between vendor claims and actual performance of 3-stream 802.11n APs </a:t>
            </a:r>
            <a:r>
              <a:rPr lang="en-US" sz="1600" dirty="0" smtClean="0"/>
              <a:t>(surprise, surprise)</a:t>
            </a:r>
            <a:endParaRPr lang="en-US" dirty="0" smtClean="0"/>
          </a:p>
          <a:p>
            <a:pPr marL="347663" indent="-347663">
              <a:lnSpc>
                <a:spcPts val="266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sz="2400" dirty="0" smtClean="0"/>
              <a:t>At distance and as environment becomes difficult </a:t>
            </a:r>
            <a:br>
              <a:rPr lang="en-US" sz="2400" dirty="0" smtClean="0"/>
            </a:br>
            <a:r>
              <a:rPr lang="en-US" sz="2000" dirty="0" smtClean="0"/>
              <a:t>(e.g. more clients, interference)</a:t>
            </a:r>
            <a:r>
              <a:rPr lang="en-US" sz="2800" dirty="0" smtClean="0"/>
              <a:t>, </a:t>
            </a:r>
            <a:r>
              <a:rPr lang="en-US" sz="2400" dirty="0" smtClean="0"/>
              <a:t>AP performance degrades</a:t>
            </a:r>
          </a:p>
          <a:p>
            <a:pPr marL="347663" indent="-347663">
              <a:lnSpc>
                <a:spcPts val="266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sz="2400" dirty="0" smtClean="0"/>
              <a:t>Ruckus doesn’t win all tests but delivers overall </a:t>
            </a:r>
            <a:r>
              <a:rPr lang="en-US" sz="2400" b="1" dirty="0" smtClean="0"/>
              <a:t>best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TCP performance and client capacity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Starting at the End </a:t>
            </a:r>
            <a:r>
              <a:rPr lang="en-US" b="0" dirty="0" smtClean="0">
                <a:solidFill>
                  <a:srgbClr val="000000"/>
                </a:solidFill>
              </a:rPr>
              <a:t>(Key Findings)</a:t>
            </a:r>
            <a:endParaRPr 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AP, </a:t>
            </a:r>
            <a:r>
              <a:rPr lang="en-US" dirty="0" smtClean="0"/>
              <a:t>Multi-Client, Room 2</a:t>
            </a:r>
            <a:endParaRPr lang="en-US" sz="2000" i="1" dirty="0"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37755" y="1803403"/>
            <a:ext cx="6705600" cy="4681794"/>
            <a:chOff x="1210750" y="1879606"/>
            <a:chExt cx="6705600" cy="4681794"/>
          </a:xfrm>
        </p:grpSpPr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3777167588"/>
                </p:ext>
              </p:extLst>
            </p:nvPr>
          </p:nvGraphicFramePr>
          <p:xfrm>
            <a:off x="1210750" y="1879606"/>
            <a:ext cx="6705600" cy="44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4717613" y="5871136"/>
              <a:ext cx="731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Aerohive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330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63183" y="5540937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0032" y="5667935"/>
              <a:ext cx="56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62808" y="6099735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43283" y="5371607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46886" y="2103983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143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97248" y="2645866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119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65624" y="3666075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71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03822" y="3793072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71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43615" y="5022847"/>
              <a:ext cx="5277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18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 bwMode="auto">
          <a:xfrm>
            <a:off x="5173133" y="2700864"/>
            <a:ext cx="172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604941" y="2692396"/>
            <a:ext cx="936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45’ (15m)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47349" y="2328309"/>
            <a:ext cx="62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Mbps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3676" y="1329269"/>
            <a:ext cx="27566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600" dirty="0" smtClean="0">
                <a:solidFill>
                  <a:srgbClr val="000000"/>
                </a:solidFill>
              </a:rPr>
              <a:t>BI-DIRECTIONAL</a:t>
            </a:r>
          </a:p>
          <a:p>
            <a:r>
              <a:rPr lang="en-US" sz="2000" spc="60" dirty="0" smtClean="0">
                <a:solidFill>
                  <a:srgbClr val="000000"/>
                </a:solidFill>
              </a:rPr>
              <a:t>TCP THROUGHPUT</a:t>
            </a:r>
          </a:p>
          <a:p>
            <a:r>
              <a:rPr lang="en-US" sz="1400" spc="70" dirty="0" smtClean="0"/>
              <a:t>1 AP, 1 ROOM, 30 CLIENTS</a:t>
            </a:r>
          </a:p>
          <a:p>
            <a:r>
              <a:rPr lang="en-US" sz="1800" spc="30" dirty="0" smtClean="0">
                <a:solidFill>
                  <a:srgbClr val="FF6600"/>
                </a:solidFill>
                <a:latin typeface="Arial Black"/>
                <a:cs typeface="Arial Black"/>
              </a:rPr>
              <a:t>MEDIUM DISTANCE</a:t>
            </a:r>
            <a:endParaRPr lang="en-US" sz="1800" spc="3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4639733" y="1210732"/>
            <a:ext cx="2887134" cy="1320809"/>
          </a:xfrm>
          <a:prstGeom prst="roundRect">
            <a:avLst>
              <a:gd name="adj" fmla="val 11278"/>
            </a:avLst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5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AP, Multi-Client, Room 3</a:t>
            </a:r>
            <a:endParaRPr lang="en-US" sz="2000" i="1" dirty="0"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29288" y="1811870"/>
            <a:ext cx="6705600" cy="4681794"/>
            <a:chOff x="1210750" y="1879606"/>
            <a:chExt cx="6705600" cy="4681794"/>
          </a:xfrm>
        </p:grpSpPr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3234554541"/>
                </p:ext>
              </p:extLst>
            </p:nvPr>
          </p:nvGraphicFramePr>
          <p:xfrm>
            <a:off x="1210750" y="1879606"/>
            <a:ext cx="6705600" cy="44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3952897" y="5727203"/>
              <a:ext cx="5677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63183" y="5540937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56197" y="5871137"/>
              <a:ext cx="78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rgbClr val="000000"/>
                  </a:solidFill>
                </a:rPr>
                <a:t>Aerohive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330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62808" y="6099735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43283" y="5371607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31556" y="2053181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91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11547" y="3010762"/>
              <a:ext cx="5277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63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74090" y="4072472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31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20756" y="4402671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25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28276" y="5401738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0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 bwMode="auto">
          <a:xfrm>
            <a:off x="4885265" y="2692398"/>
            <a:ext cx="250613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5604952" y="2692399"/>
            <a:ext cx="936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6</a:t>
            </a:r>
            <a:r>
              <a:rPr lang="en-US" sz="1400" dirty="0" smtClean="0">
                <a:solidFill>
                  <a:srgbClr val="000000"/>
                </a:solidFill>
              </a:rPr>
              <a:t>0’ (18m)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55816" y="2294441"/>
            <a:ext cx="62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Mbps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83676" y="1329269"/>
            <a:ext cx="27566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600" dirty="0" smtClean="0">
                <a:solidFill>
                  <a:srgbClr val="000000"/>
                </a:solidFill>
              </a:rPr>
              <a:t>BI-DIRECTIONAL</a:t>
            </a:r>
          </a:p>
          <a:p>
            <a:r>
              <a:rPr lang="en-US" sz="2000" spc="60" dirty="0" smtClean="0">
                <a:solidFill>
                  <a:srgbClr val="000000"/>
                </a:solidFill>
              </a:rPr>
              <a:t>TCP THROUGHPUT</a:t>
            </a:r>
          </a:p>
          <a:p>
            <a:r>
              <a:rPr lang="en-US" sz="1400" spc="70" dirty="0" smtClean="0"/>
              <a:t>1 AP, 1 ROOM, 30 CLIENTS</a:t>
            </a:r>
          </a:p>
          <a:p>
            <a:r>
              <a:rPr lang="en-US" sz="1800" spc="250" dirty="0" smtClean="0">
                <a:solidFill>
                  <a:srgbClr val="FF6600"/>
                </a:solidFill>
                <a:latin typeface="Arial Black"/>
                <a:cs typeface="Arial Black"/>
              </a:rPr>
              <a:t>LONG DISTANCE</a:t>
            </a:r>
            <a:endParaRPr lang="en-US" sz="1800" spc="25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4639733" y="1210732"/>
            <a:ext cx="2887134" cy="1320809"/>
          </a:xfrm>
          <a:prstGeom prst="roundRect">
            <a:avLst>
              <a:gd name="adj" fmla="val 11278"/>
            </a:avLst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8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Density TCP Performance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29288" y="1811870"/>
            <a:ext cx="6705600" cy="4656393"/>
            <a:chOff x="1210750" y="1879606"/>
            <a:chExt cx="6705600" cy="4656393"/>
          </a:xfrm>
        </p:grpSpPr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1085689574"/>
                </p:ext>
              </p:extLst>
            </p:nvPr>
          </p:nvGraphicFramePr>
          <p:xfrm>
            <a:off x="1210750" y="1879606"/>
            <a:ext cx="6705600" cy="44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768413" y="5845737"/>
              <a:ext cx="731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Aerohive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330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63183" y="5540937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34631" y="5701803"/>
              <a:ext cx="56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6676" y="6074334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09415" y="5371607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87617" y="1993912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130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23183" y="3247000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77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5624" y="3810004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56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54617" y="4334936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39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87541" y="5325536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0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83676" y="1329269"/>
            <a:ext cx="2685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600" dirty="0" smtClean="0">
                <a:solidFill>
                  <a:srgbClr val="000000"/>
                </a:solidFill>
              </a:rPr>
              <a:t>BI-DIRECTIONAL</a:t>
            </a:r>
          </a:p>
          <a:p>
            <a:r>
              <a:rPr lang="en-US" sz="2000" spc="60" dirty="0" smtClean="0">
                <a:solidFill>
                  <a:srgbClr val="000000"/>
                </a:solidFill>
              </a:rPr>
              <a:t>TCP THROUGHPUT</a:t>
            </a:r>
          </a:p>
          <a:p>
            <a:r>
              <a:rPr lang="en-US" sz="1400" spc="20" dirty="0" smtClean="0"/>
              <a:t>1 AP, 3 ROOMS, 90 CLIENTS</a:t>
            </a:r>
          </a:p>
          <a:p>
            <a:r>
              <a:rPr lang="en-US" sz="1800" spc="290" dirty="0" smtClean="0">
                <a:solidFill>
                  <a:srgbClr val="FF6600"/>
                </a:solidFill>
                <a:latin typeface="Arial Black"/>
                <a:cs typeface="Arial Black"/>
              </a:rPr>
              <a:t>ALL DISTANCES</a:t>
            </a:r>
            <a:endParaRPr lang="en-US" sz="1800" spc="29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639733" y="1210732"/>
            <a:ext cx="2887134" cy="1320809"/>
          </a:xfrm>
          <a:prstGeom prst="roundRect">
            <a:avLst>
              <a:gd name="adj" fmla="val 11278"/>
            </a:avLst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1217" y="2226705"/>
            <a:ext cx="62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Mbps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1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hinds-hal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48" y="2088932"/>
            <a:ext cx="5116939" cy="31963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054099"/>
            <a:ext cx="8547100" cy="4982634"/>
          </a:xfrm>
        </p:spPr>
        <p:txBody>
          <a:bodyPr/>
          <a:lstStyle/>
          <a:p>
            <a:r>
              <a:rPr lang="en-US" sz="2400" dirty="0" smtClean="0"/>
              <a:t>6 APs, 4 rooms</a:t>
            </a:r>
          </a:p>
          <a:p>
            <a:pPr>
              <a:spcBef>
                <a:spcPts val="72"/>
              </a:spcBef>
            </a:pPr>
            <a:r>
              <a:rPr lang="en-US" sz="2400" dirty="0" smtClean="0"/>
              <a:t>Each classrooms has an AP, 30 clients</a:t>
            </a:r>
            <a:r>
              <a:rPr lang="en-US" dirty="0" smtClean="0"/>
              <a:t> </a:t>
            </a:r>
            <a:r>
              <a:rPr lang="en-US" sz="1400" dirty="0" smtClean="0"/>
              <a:t>(120 clients total)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Clients: ⅓ </a:t>
            </a:r>
            <a:r>
              <a:rPr lang="en-US" sz="2000" dirty="0"/>
              <a:t>on 2.4 GHz, ⅔ on 5 </a:t>
            </a:r>
            <a:r>
              <a:rPr lang="en-US" sz="2000" dirty="0" smtClean="0"/>
              <a:t>GHz</a:t>
            </a:r>
          </a:p>
          <a:p>
            <a:r>
              <a:rPr lang="en-US" sz="2400" dirty="0" smtClean="0"/>
              <a:t>2 other APs in nearby rooms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Features turned on: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Auto channel selection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Client load balancing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Airtime </a:t>
            </a:r>
            <a:r>
              <a:rPr lang="en-US" sz="1500" dirty="0" smtClean="0"/>
              <a:t>fairness</a:t>
            </a:r>
          </a:p>
          <a:p>
            <a:pPr marL="571500" lvl="1" indent="-341313">
              <a:lnSpc>
                <a:spcPts val="228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/>
              <a:t>Room 1: 30 PCs w/ </a:t>
            </a:r>
            <a:r>
              <a:rPr lang="en-US" sz="1600" dirty="0" err="1" smtClean="0"/>
              <a:t>Netgear</a:t>
            </a:r>
            <a:r>
              <a:rPr lang="en-US" sz="1600" dirty="0" smtClean="0"/>
              <a:t> </a:t>
            </a:r>
            <a:r>
              <a:rPr lang="en-US" sz="1600" dirty="0"/>
              <a:t>dongles</a:t>
            </a:r>
          </a:p>
          <a:p>
            <a:pPr marL="571500" lvl="1" indent="-341313">
              <a:lnSpc>
                <a:spcPts val="2280"/>
              </a:lnSpc>
              <a:buFont typeface="+mj-lt"/>
              <a:buAutoNum type="arabicPeriod"/>
            </a:pPr>
            <a:r>
              <a:rPr lang="en-US" sz="1600" dirty="0" smtClean="0"/>
              <a:t>Room 2: 24 </a:t>
            </a:r>
            <a:r>
              <a:rPr lang="en-US" sz="1600" dirty="0" err="1" smtClean="0"/>
              <a:t>MacBooks</a:t>
            </a:r>
            <a:r>
              <a:rPr lang="en-US" sz="1600" dirty="0" smtClean="0"/>
              <a:t>, 6 Dell laptops</a:t>
            </a:r>
            <a:endParaRPr lang="en-US" sz="1600" dirty="0"/>
          </a:p>
          <a:p>
            <a:pPr marL="571500" lvl="1" indent="-341313">
              <a:lnSpc>
                <a:spcPts val="2280"/>
              </a:lnSpc>
              <a:buFont typeface="+mj-lt"/>
              <a:buAutoNum type="arabicPeriod"/>
            </a:pPr>
            <a:r>
              <a:rPr lang="en-US" sz="1600" dirty="0" smtClean="0"/>
              <a:t>Room 3: 30 </a:t>
            </a:r>
            <a:r>
              <a:rPr lang="en-US" sz="1600" dirty="0"/>
              <a:t>PCs w/ </a:t>
            </a:r>
            <a:r>
              <a:rPr lang="en-US" sz="1600" dirty="0" err="1"/>
              <a:t>Netgear</a:t>
            </a:r>
            <a:r>
              <a:rPr lang="en-US" sz="1600" dirty="0"/>
              <a:t> dongles</a:t>
            </a:r>
          </a:p>
          <a:p>
            <a:pPr marL="571500" lvl="1" indent="-341313">
              <a:lnSpc>
                <a:spcPts val="2280"/>
              </a:lnSpc>
              <a:buFont typeface="+mj-lt"/>
              <a:buAutoNum type="arabicPeriod"/>
            </a:pPr>
            <a:r>
              <a:rPr lang="en-US" sz="1600" dirty="0" smtClean="0"/>
              <a:t>Room 4: 30 </a:t>
            </a:r>
            <a:r>
              <a:rPr lang="en-US" sz="1600" dirty="0"/>
              <a:t>PCs w/ Linksys </a:t>
            </a:r>
            <a:r>
              <a:rPr lang="en-US" sz="1600" dirty="0" smtClean="0"/>
              <a:t>dongles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Test with and without nearby rogue Wi-Fi network </a:t>
            </a:r>
            <a:r>
              <a:rPr lang="en-US" sz="2000" dirty="0" smtClean="0"/>
              <a:t>(interferer)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Two PCs running </a:t>
            </a:r>
            <a:r>
              <a:rPr lang="en-US" sz="1600" dirty="0" err="1" smtClean="0"/>
              <a:t>iPerf</a:t>
            </a:r>
            <a:r>
              <a:rPr lang="en-US" sz="1600" dirty="0"/>
              <a:t> </a:t>
            </a:r>
            <a:r>
              <a:rPr lang="en-US" sz="1600" dirty="0" smtClean="0"/>
              <a:t>for the duration of the testing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025957" y="3391864"/>
            <a:ext cx="147477" cy="15178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914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037696" y="2794015"/>
            <a:ext cx="147477" cy="15178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3716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766117" y="4462636"/>
            <a:ext cx="147477" cy="15178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914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666048" y="4825643"/>
            <a:ext cx="147477" cy="15178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1347" y="4764910"/>
            <a:ext cx="1159202" cy="260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Classrooms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738878" y="3945462"/>
            <a:ext cx="196626" cy="201813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34" charset="-128"/>
              </a:rPr>
              <a:t>AP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6024268" y="3050733"/>
            <a:ext cx="196626" cy="222565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34" charset="-128"/>
              </a:rPr>
              <a:t>AP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6758700" y="3397601"/>
            <a:ext cx="238998" cy="222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34" charset="-128"/>
              </a:rPr>
              <a:t>AP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5768954" y="3908087"/>
            <a:ext cx="212744" cy="222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34" charset="-128"/>
              </a:rPr>
              <a:t>AP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5327261" y="3598225"/>
            <a:ext cx="196626" cy="222565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34" charset="-128"/>
              </a:rPr>
              <a:t>AP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5749133" y="3373962"/>
            <a:ext cx="196626" cy="22028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34" charset="-128"/>
              </a:rPr>
              <a:t>AP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209630" y="3442948"/>
            <a:ext cx="147477" cy="15178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3716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latin typeface="Arial" charset="0"/>
              </a:rPr>
              <a:t>4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9" y="317500"/>
            <a:ext cx="8957733" cy="685800"/>
          </a:xfrm>
        </p:spPr>
        <p:txBody>
          <a:bodyPr/>
          <a:lstStyle/>
          <a:p>
            <a:r>
              <a:rPr lang="en-US" dirty="0" smtClean="0"/>
              <a:t>Test 3: Multiple APs, Multiple Clients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5587208" y="3085927"/>
            <a:ext cx="223040" cy="222565"/>
          </a:xfrm>
          <a:prstGeom prst="ellipse">
            <a:avLst/>
          </a:prstGeom>
          <a:solidFill>
            <a:schemeClr val="bg2">
              <a:lumMod val="95000"/>
              <a:lumOff val="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34" charset="-128"/>
              </a:rPr>
              <a:t>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8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044742" y="1955809"/>
            <a:ext cx="6705600" cy="4656396"/>
            <a:chOff x="1210750" y="1879606"/>
            <a:chExt cx="6705600" cy="4656396"/>
          </a:xfrm>
        </p:grpSpPr>
        <p:graphicFrame>
          <p:nvGraphicFramePr>
            <p:cNvPr id="24" name="Chart 23"/>
            <p:cNvGraphicFramePr/>
            <p:nvPr>
              <p:extLst>
                <p:ext uri="{D42A27DB-BD31-4B8C-83A1-F6EECF244321}">
                  <p14:modId xmlns:p14="http://schemas.microsoft.com/office/powerpoint/2010/main" val="3675605916"/>
                </p:ext>
              </p:extLst>
            </p:nvPr>
          </p:nvGraphicFramePr>
          <p:xfrm>
            <a:off x="1210750" y="1879606"/>
            <a:ext cx="6705600" cy="44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5640480" y="6074337"/>
              <a:ext cx="731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Aerohive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330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08252" y="5718737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72631" y="5549404"/>
              <a:ext cx="56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89144" y="5921933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09415" y="5371607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38414" y="1968512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562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55448" y="2468070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480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64015" y="3081860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378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01276" y="3598336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324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78395" y="3445937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330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83676" y="1329269"/>
            <a:ext cx="26826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600" dirty="0" smtClean="0">
                <a:solidFill>
                  <a:srgbClr val="000000"/>
                </a:solidFill>
              </a:rPr>
              <a:t>BI-DIRECTIONAL</a:t>
            </a:r>
          </a:p>
          <a:p>
            <a:r>
              <a:rPr lang="en-US" sz="2000" spc="60" dirty="0" smtClean="0">
                <a:solidFill>
                  <a:srgbClr val="000000"/>
                </a:solidFill>
              </a:rPr>
              <a:t>TCP THROUGHPUT</a:t>
            </a:r>
          </a:p>
          <a:p>
            <a:r>
              <a:rPr lang="en-US" sz="1400" spc="360" dirty="0" smtClean="0"/>
              <a:t>6 APs, 120 CLIENTS</a:t>
            </a:r>
          </a:p>
          <a:p>
            <a:r>
              <a:rPr lang="en-US" sz="1800" spc="10" dirty="0" smtClean="0">
                <a:solidFill>
                  <a:srgbClr val="FF6600"/>
                </a:solidFill>
                <a:latin typeface="Arial Black"/>
                <a:cs typeface="Arial Black"/>
              </a:rPr>
              <a:t>NO NEIGHBOR APS</a:t>
            </a:r>
            <a:endParaRPr lang="en-US" sz="1800" spc="1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4639733" y="1210732"/>
            <a:ext cx="2887134" cy="1320809"/>
          </a:xfrm>
          <a:prstGeom prst="roundRect">
            <a:avLst>
              <a:gd name="adj" fmla="val 11278"/>
            </a:avLst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APs, Multiple Clients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709371" y="2357943"/>
            <a:ext cx="62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Mbps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024" y="3004433"/>
            <a:ext cx="2822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24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/>
              <a:t>cl</a:t>
            </a:r>
            <a:r>
              <a:rPr lang="en-US" sz="1600" dirty="0" smtClean="0"/>
              <a:t>ients uploading </a:t>
            </a:r>
            <a:br>
              <a:rPr lang="en-US" sz="1600" dirty="0" smtClean="0"/>
            </a:br>
            <a:r>
              <a:rPr lang="en-US" sz="1600" dirty="0" smtClean="0"/>
              <a:t>(8 on 2.4 and 16 on 5GHz)</a:t>
            </a:r>
            <a:endParaRPr lang="en-US" sz="1600" dirty="0"/>
          </a:p>
          <a:p>
            <a:r>
              <a:rPr lang="en-US" b="1" dirty="0" smtClean="0">
                <a:solidFill>
                  <a:srgbClr val="000000"/>
                </a:solidFill>
              </a:rPr>
              <a:t>96</a:t>
            </a:r>
            <a:r>
              <a:rPr lang="en-US" sz="1400" dirty="0" smtClean="0"/>
              <a:t> </a:t>
            </a:r>
            <a:r>
              <a:rPr lang="en-US" sz="1600" dirty="0" smtClean="0"/>
              <a:t>clients downloading</a:t>
            </a:r>
            <a:br>
              <a:rPr lang="en-US" sz="1600" dirty="0" smtClean="0"/>
            </a:br>
            <a:r>
              <a:rPr lang="en-US" sz="1600" dirty="0" smtClean="0"/>
              <a:t>(32 on 2.4 and 64 on 5 GHz)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1259755" y="1985432"/>
            <a:ext cx="607145" cy="1113099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73000">
                <a:srgbClr val="FFFFFF">
                  <a:alpha val="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13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879643" y="1871139"/>
            <a:ext cx="6705600" cy="4707196"/>
            <a:chOff x="1210750" y="1879606"/>
            <a:chExt cx="6705600" cy="4707196"/>
          </a:xfrm>
        </p:grpSpPr>
        <p:graphicFrame>
          <p:nvGraphicFramePr>
            <p:cNvPr id="24" name="Chart 23"/>
            <p:cNvGraphicFramePr/>
            <p:nvPr>
              <p:extLst>
                <p:ext uri="{D42A27DB-BD31-4B8C-83A1-F6EECF244321}">
                  <p14:modId xmlns:p14="http://schemas.microsoft.com/office/powerpoint/2010/main" val="3346809349"/>
                </p:ext>
              </p:extLst>
            </p:nvPr>
          </p:nvGraphicFramePr>
          <p:xfrm>
            <a:off x="1210750" y="1879606"/>
            <a:ext cx="6705600" cy="44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3100481" y="5591741"/>
              <a:ext cx="731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Aerohive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330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37049" y="6125137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49031" y="5905003"/>
              <a:ext cx="56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42479" y="5761068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00948" y="5430876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96079" y="1968512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570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55448" y="2637398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441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64009" y="3090337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374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69943" y="3217336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369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01268" y="3564467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324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83676" y="1329269"/>
            <a:ext cx="267252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600" dirty="0" smtClean="0">
                <a:solidFill>
                  <a:srgbClr val="000000"/>
                </a:solidFill>
              </a:rPr>
              <a:t>BI-DIRECTIONAL</a:t>
            </a:r>
          </a:p>
          <a:p>
            <a:r>
              <a:rPr lang="en-US" sz="2000" spc="60" dirty="0" smtClean="0">
                <a:solidFill>
                  <a:srgbClr val="000000"/>
                </a:solidFill>
              </a:rPr>
              <a:t>TCP THROUGHPUT</a:t>
            </a:r>
          </a:p>
          <a:p>
            <a:r>
              <a:rPr lang="en-US" sz="1400" spc="360" dirty="0" smtClean="0"/>
              <a:t>6 APs, 120 CLIENTS</a:t>
            </a:r>
          </a:p>
          <a:p>
            <a:r>
              <a:rPr lang="en-US" sz="1700" spc="10" dirty="0" smtClean="0">
                <a:solidFill>
                  <a:srgbClr val="FF6600"/>
                </a:solidFill>
                <a:latin typeface="Arial Black"/>
                <a:cs typeface="Arial Black"/>
              </a:rPr>
              <a:t>WITH NEIGHBOR AP</a:t>
            </a:r>
            <a:endParaRPr lang="en-US" sz="1700" spc="1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4639733" y="1210732"/>
            <a:ext cx="2887134" cy="1320809"/>
          </a:xfrm>
          <a:prstGeom prst="roundRect">
            <a:avLst>
              <a:gd name="adj" fmla="val 11278"/>
            </a:avLst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APs, Multiple Clients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506152" y="2243634"/>
            <a:ext cx="62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Mbps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839" y="3741251"/>
            <a:ext cx="2514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ROGUE AP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Dual-band AP with two 2.4GHz laptops associated client transmitting data back and forth broadcasting on same channel (6) and 5 GHz radio broadcasting 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with no clients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 descr="freak-A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2" y="2432073"/>
            <a:ext cx="1610264" cy="1411816"/>
          </a:xfrm>
          <a:prstGeom prst="rect">
            <a:avLst/>
          </a:prstGeom>
        </p:spPr>
      </p:pic>
      <p:sp>
        <p:nvSpPr>
          <p:cNvPr id="21" name="Freeform 24"/>
          <p:cNvSpPr>
            <a:spLocks/>
          </p:cNvSpPr>
          <p:nvPr/>
        </p:nvSpPr>
        <p:spPr bwMode="auto">
          <a:xfrm>
            <a:off x="630769" y="2001860"/>
            <a:ext cx="1316567" cy="1058862"/>
          </a:xfrm>
          <a:custGeom>
            <a:avLst/>
            <a:gdLst>
              <a:gd name="T0" fmla="*/ 0 w 2009553"/>
              <a:gd name="T1" fmla="*/ 12 h 1940442"/>
              <a:gd name="T2" fmla="*/ 748 w 2009553"/>
              <a:gd name="T3" fmla="*/ 2 h 1940442"/>
              <a:gd name="T4" fmla="*/ 997 w 2009553"/>
              <a:gd name="T5" fmla="*/ 15 h 1940442"/>
              <a:gd name="T6" fmla="*/ 1995 w 2009553"/>
              <a:gd name="T7" fmla="*/ 3 h 1940442"/>
              <a:gd name="T8" fmla="*/ 2741 w 2009553"/>
              <a:gd name="T9" fmla="*/ 17 h 1940442"/>
              <a:gd name="T10" fmla="*/ 4238 w 2009553"/>
              <a:gd name="T11" fmla="*/ 2 h 1940442"/>
              <a:gd name="T12" fmla="*/ 5235 w 2009553"/>
              <a:gd name="T13" fmla="*/ 14 h 1940442"/>
              <a:gd name="T14" fmla="*/ 7229 w 2009553"/>
              <a:gd name="T15" fmla="*/ 3 h 1940442"/>
              <a:gd name="T16" fmla="*/ 7727 w 2009553"/>
              <a:gd name="T17" fmla="*/ 11 h 1940442"/>
              <a:gd name="T18" fmla="*/ 8225 w 2009553"/>
              <a:gd name="T19" fmla="*/ 7 h 1940442"/>
              <a:gd name="T20" fmla="*/ 9471 w 2009553"/>
              <a:gd name="T21" fmla="*/ 17 h 1940442"/>
              <a:gd name="T22" fmla="*/ 11466 w 2009553"/>
              <a:gd name="T23" fmla="*/ 3 h 1940442"/>
              <a:gd name="T24" fmla="*/ 12961 w 2009553"/>
              <a:gd name="T25" fmla="*/ 14 h 1940442"/>
              <a:gd name="T26" fmla="*/ 14706 w 2009553"/>
              <a:gd name="T27" fmla="*/ 5 h 1940442"/>
              <a:gd name="T28" fmla="*/ 15953 w 2009553"/>
              <a:gd name="T29" fmla="*/ 16 h 1940442"/>
              <a:gd name="T30" fmla="*/ 17946 w 2009553"/>
              <a:gd name="T31" fmla="*/ 1 h 1940442"/>
              <a:gd name="T32" fmla="*/ 18445 w 2009553"/>
              <a:gd name="T33" fmla="*/ 11 h 1940442"/>
              <a:gd name="T34" fmla="*/ 19442 w 2009553"/>
              <a:gd name="T35" fmla="*/ 8 h 1940442"/>
              <a:gd name="T36" fmla="*/ 20190 w 2009553"/>
              <a:gd name="T37" fmla="*/ 13 h 1940442"/>
              <a:gd name="T38" fmla="*/ 20937 w 2009553"/>
              <a:gd name="T39" fmla="*/ 8 h 1940442"/>
              <a:gd name="T40" fmla="*/ 21936 w 2009553"/>
              <a:gd name="T41" fmla="*/ 14 h 1940442"/>
              <a:gd name="T42" fmla="*/ 23680 w 2009553"/>
              <a:gd name="T43" fmla="*/ 7 h 1940442"/>
              <a:gd name="T44" fmla="*/ 24427 w 2009553"/>
              <a:gd name="T45" fmla="*/ 17 h 1940442"/>
              <a:gd name="T46" fmla="*/ 25922 w 2009553"/>
              <a:gd name="T47" fmla="*/ 5 h 1940442"/>
              <a:gd name="T48" fmla="*/ 27418 w 2009553"/>
              <a:gd name="T49" fmla="*/ 14 h 1940442"/>
              <a:gd name="T50" fmla="*/ 28914 w 2009553"/>
              <a:gd name="T51" fmla="*/ 7 h 1940442"/>
              <a:gd name="T52" fmla="*/ 29662 w 2009553"/>
              <a:gd name="T53" fmla="*/ 13 h 1940442"/>
              <a:gd name="T54" fmla="*/ 31158 w 2009553"/>
              <a:gd name="T55" fmla="*/ 5 h 1940442"/>
              <a:gd name="T56" fmla="*/ 32653 w 2009553"/>
              <a:gd name="T57" fmla="*/ 19 h 1940442"/>
              <a:gd name="T58" fmla="*/ 33650 w 2009553"/>
              <a:gd name="T59" fmla="*/ 2 h 1940442"/>
              <a:gd name="T60" fmla="*/ 34896 w 2009553"/>
              <a:gd name="T61" fmla="*/ 11 h 1940442"/>
              <a:gd name="T62" fmla="*/ 35394 w 2009553"/>
              <a:gd name="T63" fmla="*/ 1 h 1940442"/>
              <a:gd name="T64" fmla="*/ 37388 w 2009553"/>
              <a:gd name="T65" fmla="*/ 11 h 1940442"/>
              <a:gd name="T66" fmla="*/ 38634 w 2009553"/>
              <a:gd name="T67" fmla="*/ 1 h 1940442"/>
              <a:gd name="T68" fmla="*/ 40379 w 2009553"/>
              <a:gd name="T69" fmla="*/ 13 h 1940442"/>
              <a:gd name="T70" fmla="*/ 41875 w 2009553"/>
              <a:gd name="T71" fmla="*/ 2 h 1940442"/>
              <a:gd name="T72" fmla="*/ 43620 w 2009553"/>
              <a:gd name="T73" fmla="*/ 15 h 1940442"/>
              <a:gd name="T74" fmla="*/ 45365 w 2009553"/>
              <a:gd name="T75" fmla="*/ 5 h 1940442"/>
              <a:gd name="T76" fmla="*/ 47110 w 2009553"/>
              <a:gd name="T77" fmla="*/ 12 h 194044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09553"/>
              <a:gd name="T118" fmla="*/ 0 h 1940442"/>
              <a:gd name="T119" fmla="*/ 2009553 w 2009553"/>
              <a:gd name="T120" fmla="*/ 1940442 h 194044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09553" h="1940442">
                <a:moveTo>
                  <a:pt x="0" y="1219200"/>
                </a:moveTo>
                <a:cubicBezTo>
                  <a:pt x="12405" y="703521"/>
                  <a:pt x="24810" y="187842"/>
                  <a:pt x="31898" y="241005"/>
                </a:cubicBezTo>
                <a:cubicBezTo>
                  <a:pt x="38986" y="294168"/>
                  <a:pt x="33670" y="1531089"/>
                  <a:pt x="42530" y="1538177"/>
                </a:cubicBezTo>
                <a:cubicBezTo>
                  <a:pt x="51390" y="1545265"/>
                  <a:pt x="72655" y="255182"/>
                  <a:pt x="85060" y="283535"/>
                </a:cubicBezTo>
                <a:cubicBezTo>
                  <a:pt x="97465" y="311888"/>
                  <a:pt x="101009" y="1715386"/>
                  <a:pt x="116958" y="1708298"/>
                </a:cubicBezTo>
                <a:cubicBezTo>
                  <a:pt x="132907" y="1701210"/>
                  <a:pt x="163032" y="297712"/>
                  <a:pt x="180753" y="241005"/>
                </a:cubicBezTo>
                <a:cubicBezTo>
                  <a:pt x="198474" y="184298"/>
                  <a:pt x="202019" y="1362740"/>
                  <a:pt x="223284" y="1368056"/>
                </a:cubicBezTo>
                <a:cubicBezTo>
                  <a:pt x="244549" y="1373372"/>
                  <a:pt x="290623" y="315433"/>
                  <a:pt x="308344" y="272903"/>
                </a:cubicBezTo>
                <a:cubicBezTo>
                  <a:pt x="326065" y="230373"/>
                  <a:pt x="322521" y="1040219"/>
                  <a:pt x="329609" y="1112875"/>
                </a:cubicBezTo>
                <a:cubicBezTo>
                  <a:pt x="336697" y="1185531"/>
                  <a:pt x="338469" y="602513"/>
                  <a:pt x="350874" y="708838"/>
                </a:cubicBezTo>
                <a:cubicBezTo>
                  <a:pt x="363279" y="815163"/>
                  <a:pt x="381000" y="1823484"/>
                  <a:pt x="404037" y="1750828"/>
                </a:cubicBezTo>
                <a:cubicBezTo>
                  <a:pt x="427074" y="1678172"/>
                  <a:pt x="464289" y="336698"/>
                  <a:pt x="489098" y="272903"/>
                </a:cubicBezTo>
                <a:cubicBezTo>
                  <a:pt x="513907" y="209108"/>
                  <a:pt x="529856" y="1329070"/>
                  <a:pt x="552893" y="1368056"/>
                </a:cubicBezTo>
                <a:cubicBezTo>
                  <a:pt x="575930" y="1407042"/>
                  <a:pt x="606056" y="473149"/>
                  <a:pt x="627321" y="506819"/>
                </a:cubicBezTo>
                <a:cubicBezTo>
                  <a:pt x="648586" y="540489"/>
                  <a:pt x="657447" y="1642731"/>
                  <a:pt x="680484" y="1570075"/>
                </a:cubicBezTo>
                <a:cubicBezTo>
                  <a:pt x="703521" y="1497419"/>
                  <a:pt x="747823" y="141768"/>
                  <a:pt x="765544" y="70884"/>
                </a:cubicBezTo>
                <a:cubicBezTo>
                  <a:pt x="783265" y="0"/>
                  <a:pt x="776176" y="1015409"/>
                  <a:pt x="786809" y="1144772"/>
                </a:cubicBezTo>
                <a:cubicBezTo>
                  <a:pt x="797442" y="1274135"/>
                  <a:pt x="816934" y="824024"/>
                  <a:pt x="829339" y="847061"/>
                </a:cubicBezTo>
                <a:cubicBezTo>
                  <a:pt x="841744" y="870098"/>
                  <a:pt x="850604" y="1302489"/>
                  <a:pt x="861237" y="1282996"/>
                </a:cubicBezTo>
                <a:cubicBezTo>
                  <a:pt x="871870" y="1263503"/>
                  <a:pt x="880730" y="712382"/>
                  <a:pt x="893135" y="730103"/>
                </a:cubicBezTo>
                <a:cubicBezTo>
                  <a:pt x="905540" y="747824"/>
                  <a:pt x="916172" y="1399954"/>
                  <a:pt x="935665" y="1389321"/>
                </a:cubicBezTo>
                <a:cubicBezTo>
                  <a:pt x="955158" y="1378688"/>
                  <a:pt x="992372" y="614916"/>
                  <a:pt x="1010093" y="666307"/>
                </a:cubicBezTo>
                <a:cubicBezTo>
                  <a:pt x="1027814" y="717698"/>
                  <a:pt x="1026042" y="1717158"/>
                  <a:pt x="1041991" y="1697665"/>
                </a:cubicBezTo>
                <a:cubicBezTo>
                  <a:pt x="1057940" y="1678172"/>
                  <a:pt x="1084521" y="600740"/>
                  <a:pt x="1105786" y="549349"/>
                </a:cubicBezTo>
                <a:cubicBezTo>
                  <a:pt x="1127051" y="497958"/>
                  <a:pt x="1148316" y="1368056"/>
                  <a:pt x="1169581" y="1389321"/>
                </a:cubicBezTo>
                <a:cubicBezTo>
                  <a:pt x="1190846" y="1410586"/>
                  <a:pt x="1217428" y="691117"/>
                  <a:pt x="1233377" y="676940"/>
                </a:cubicBezTo>
                <a:cubicBezTo>
                  <a:pt x="1249326" y="662763"/>
                  <a:pt x="1249325" y="1325526"/>
                  <a:pt x="1265274" y="1304261"/>
                </a:cubicBezTo>
                <a:cubicBezTo>
                  <a:pt x="1281223" y="1282996"/>
                  <a:pt x="1307805" y="453656"/>
                  <a:pt x="1329070" y="549349"/>
                </a:cubicBezTo>
                <a:cubicBezTo>
                  <a:pt x="1350335" y="645042"/>
                  <a:pt x="1375144" y="1940442"/>
                  <a:pt x="1392865" y="1878419"/>
                </a:cubicBezTo>
                <a:cubicBezTo>
                  <a:pt x="1410586" y="1816396"/>
                  <a:pt x="1419446" y="303028"/>
                  <a:pt x="1435395" y="177210"/>
                </a:cubicBezTo>
                <a:cubicBezTo>
                  <a:pt x="1451344" y="51392"/>
                  <a:pt x="1476153" y="1150088"/>
                  <a:pt x="1488558" y="1123507"/>
                </a:cubicBezTo>
                <a:cubicBezTo>
                  <a:pt x="1500963" y="1096926"/>
                  <a:pt x="1492102" y="14177"/>
                  <a:pt x="1509823" y="17721"/>
                </a:cubicBezTo>
                <a:cubicBezTo>
                  <a:pt x="1527544" y="21265"/>
                  <a:pt x="1571847" y="1128823"/>
                  <a:pt x="1594884" y="1144772"/>
                </a:cubicBezTo>
                <a:cubicBezTo>
                  <a:pt x="1617921" y="1160721"/>
                  <a:pt x="1626781" y="93921"/>
                  <a:pt x="1648046" y="113414"/>
                </a:cubicBezTo>
                <a:cubicBezTo>
                  <a:pt x="1669311" y="132907"/>
                  <a:pt x="1699437" y="1247554"/>
                  <a:pt x="1722474" y="1261731"/>
                </a:cubicBezTo>
                <a:cubicBezTo>
                  <a:pt x="1745511" y="1275908"/>
                  <a:pt x="1763233" y="152401"/>
                  <a:pt x="1786270" y="198475"/>
                </a:cubicBezTo>
                <a:cubicBezTo>
                  <a:pt x="1809307" y="244549"/>
                  <a:pt x="1835889" y="1485014"/>
                  <a:pt x="1860698" y="1538177"/>
                </a:cubicBezTo>
                <a:cubicBezTo>
                  <a:pt x="1885507" y="1591340"/>
                  <a:pt x="1910316" y="577702"/>
                  <a:pt x="1935125" y="517451"/>
                </a:cubicBezTo>
                <a:cubicBezTo>
                  <a:pt x="1959934" y="457200"/>
                  <a:pt x="1984743" y="816935"/>
                  <a:pt x="2009553" y="1176670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Down Arrow 35"/>
          <p:cNvSpPr/>
          <p:nvPr/>
        </p:nvSpPr>
        <p:spPr bwMode="auto">
          <a:xfrm>
            <a:off x="1043855" y="948400"/>
            <a:ext cx="607145" cy="1113099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73000">
                <a:srgbClr val="FFFFFF">
                  <a:alpha val="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0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233" y="977896"/>
            <a:ext cx="8407400" cy="5245100"/>
          </a:xfrm>
        </p:spPr>
        <p:txBody>
          <a:bodyPr/>
          <a:lstStyle/>
          <a:p>
            <a:pPr marL="287338" indent="-287338"/>
            <a:r>
              <a:rPr lang="en-US" sz="2800" dirty="0" smtClean="0"/>
              <a:t>Three-stream 802.11n won’t deliver </a:t>
            </a:r>
            <a:br>
              <a:rPr lang="en-US" sz="2800" dirty="0" smtClean="0"/>
            </a:br>
            <a:r>
              <a:rPr lang="en-US" sz="2800" dirty="0" smtClean="0"/>
              <a:t>what vendors promise</a:t>
            </a:r>
          </a:p>
          <a:p>
            <a:pPr marL="287338" indent="-287338"/>
            <a:r>
              <a:rPr lang="en-US" sz="2800" dirty="0" smtClean="0"/>
              <a:t>Rigorous </a:t>
            </a:r>
            <a:r>
              <a:rPr lang="en-US" dirty="0" smtClean="0"/>
              <a:t>testing methodology is essential</a:t>
            </a:r>
            <a:endParaRPr lang="en-US" sz="2800" dirty="0" smtClean="0"/>
          </a:p>
          <a:p>
            <a:pPr marL="636588" lvl="1">
              <a:lnSpc>
                <a:spcPts val="2660"/>
              </a:lnSpc>
              <a:spcBef>
                <a:spcPts val="300"/>
              </a:spcBef>
            </a:pPr>
            <a:r>
              <a:rPr lang="en-US" sz="2200" dirty="0" smtClean="0"/>
              <a:t>Single AP----client testing doesn’t give full picture</a:t>
            </a:r>
          </a:p>
          <a:p>
            <a:pPr marL="636588" lvl="1">
              <a:lnSpc>
                <a:spcPts val="2660"/>
              </a:lnSpc>
              <a:spcBef>
                <a:spcPts val="300"/>
              </a:spcBef>
            </a:pPr>
            <a:r>
              <a:rPr lang="en-US" sz="2200" dirty="0" smtClean="0"/>
              <a:t>Multi-AP-----multi client tests reflect more real world</a:t>
            </a:r>
          </a:p>
          <a:p>
            <a:pPr marL="636588" lvl="1">
              <a:lnSpc>
                <a:spcPts val="2660"/>
              </a:lnSpc>
              <a:spcBef>
                <a:spcPts val="300"/>
              </a:spcBef>
            </a:pPr>
            <a:r>
              <a:rPr lang="en-US" sz="2200" dirty="0" smtClean="0"/>
              <a:t>Hundreds of tests required to determine the truth</a:t>
            </a:r>
            <a:endParaRPr lang="en-US" sz="2200" dirty="0"/>
          </a:p>
          <a:p>
            <a:pPr marL="636588" lvl="1">
              <a:lnSpc>
                <a:spcPts val="2660"/>
              </a:lnSpc>
              <a:spcBef>
                <a:spcPts val="300"/>
              </a:spcBef>
            </a:pPr>
            <a:r>
              <a:rPr lang="en-US" sz="2200" dirty="0" smtClean="0"/>
              <a:t>Designing repeatable tests is essential</a:t>
            </a:r>
            <a:endParaRPr lang="en-US" sz="2200" dirty="0"/>
          </a:p>
          <a:p>
            <a:pPr marL="636588" lvl="1">
              <a:lnSpc>
                <a:spcPts val="2660"/>
              </a:lnSpc>
              <a:spcBef>
                <a:spcPts val="300"/>
              </a:spcBef>
            </a:pPr>
            <a:r>
              <a:rPr lang="en-US" sz="2200" dirty="0" smtClean="0"/>
              <a:t>Ensuring all SSIDs are the same across vendors</a:t>
            </a:r>
            <a:endParaRPr lang="en-US" sz="2200" dirty="0"/>
          </a:p>
          <a:p>
            <a:pPr marL="636588" lvl="1">
              <a:lnSpc>
                <a:spcPts val="2660"/>
              </a:lnSpc>
              <a:spcBef>
                <a:spcPts val="300"/>
              </a:spcBef>
            </a:pPr>
            <a:r>
              <a:rPr lang="en-US" sz="2200" dirty="0" smtClean="0"/>
              <a:t>Getting PC clients associated</a:t>
            </a:r>
          </a:p>
          <a:p>
            <a:pPr marL="287338" indent="-287338">
              <a:spcBef>
                <a:spcPts val="1200"/>
              </a:spcBef>
            </a:pPr>
            <a:r>
              <a:rPr lang="en-US" sz="2800" dirty="0" smtClean="0"/>
              <a:t>(Dis)advantages of cloud controller</a:t>
            </a:r>
          </a:p>
          <a:p>
            <a:pPr marL="287338" indent="-287338">
              <a:spcBef>
                <a:spcPts val="1200"/>
              </a:spcBef>
            </a:pPr>
            <a:r>
              <a:rPr lang="en-US" sz="2800" dirty="0" smtClean="0"/>
              <a:t>The ZF 7982 is a fancy piece of kit</a:t>
            </a:r>
          </a:p>
          <a:p>
            <a:pPr marL="749300" lvl="1" indent="-227013">
              <a:spcBef>
                <a:spcPts val="0"/>
              </a:spcBef>
            </a:pPr>
            <a:r>
              <a:rPr lang="en-US" dirty="0" smtClean="0"/>
              <a:t>Consistently </a:t>
            </a:r>
            <a:r>
              <a:rPr lang="en-US" i="1" dirty="0" smtClean="0"/>
              <a:t>very</a:t>
            </a:r>
            <a:r>
              <a:rPr lang="en-US" dirty="0" smtClean="0"/>
              <a:t> consistent and high performing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8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Syracuse Test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422402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Syracuse-guy-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591050"/>
            <a:ext cx="1555750" cy="1555750"/>
          </a:xfrm>
          <a:prstGeom prst="rect">
            <a:avLst/>
          </a:prstGeom>
          <a:ln w="28575" cmpd="sng">
            <a:solidFill>
              <a:srgbClr val="F78A00"/>
            </a:solidFill>
          </a:ln>
          <a:effectLst>
            <a:innerShdw blurRad="76200" dist="88900" dir="13500000">
              <a:prstClr val="black">
                <a:alpha val="50000"/>
              </a:prstClr>
            </a:innerShdw>
          </a:effectLst>
        </p:spPr>
      </p:pic>
      <p:pic>
        <p:nvPicPr>
          <p:cNvPr id="8" name="Picture 7" descr="Syracuse-guy-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15" y="2819408"/>
            <a:ext cx="1555750" cy="1555750"/>
          </a:xfrm>
          <a:prstGeom prst="rect">
            <a:avLst/>
          </a:prstGeom>
          <a:ln w="28575" cmpd="sng">
            <a:solidFill>
              <a:srgbClr val="F78A00"/>
            </a:solidFill>
          </a:ln>
          <a:effectLst>
            <a:innerShdw blurRad="76200" dist="88900" dir="13500000">
              <a:prstClr val="black">
                <a:alpha val="50000"/>
              </a:prstClr>
            </a:innerShdw>
          </a:effectLst>
        </p:spPr>
      </p:pic>
      <p:pic>
        <p:nvPicPr>
          <p:cNvPr id="9" name="Picture 8" descr="Syracuse-guy-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819408"/>
            <a:ext cx="1555750" cy="1555750"/>
          </a:xfrm>
          <a:prstGeom prst="rect">
            <a:avLst/>
          </a:prstGeom>
          <a:ln w="28575" cmpd="sng">
            <a:solidFill>
              <a:srgbClr val="F78A00"/>
            </a:solidFill>
          </a:ln>
          <a:effectLst>
            <a:innerShdw blurRad="76200" dist="88900" dir="13500000">
              <a:prstClr val="black">
                <a:alpha val="50000"/>
              </a:prstClr>
            </a:innerShdw>
          </a:effectLst>
        </p:spPr>
      </p:pic>
      <p:pic>
        <p:nvPicPr>
          <p:cNvPr id="10" name="Picture 9" descr="Syracuse-guy-6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64" y="4591050"/>
            <a:ext cx="1555750" cy="1555750"/>
          </a:xfrm>
          <a:prstGeom prst="rect">
            <a:avLst/>
          </a:prstGeom>
          <a:ln w="28575" cmpd="sng">
            <a:solidFill>
              <a:srgbClr val="F78A00"/>
            </a:solidFill>
          </a:ln>
          <a:effectLst>
            <a:innerShdw blurRad="76200" dist="88900" dir="13500000">
              <a:prstClr val="black">
                <a:alpha val="50000"/>
              </a:prstClr>
            </a:innerShdw>
          </a:effectLst>
        </p:spPr>
      </p:pic>
      <p:pic>
        <p:nvPicPr>
          <p:cNvPr id="11" name="Picture 10" descr="Syracuse-guy-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15" y="4591050"/>
            <a:ext cx="1555750" cy="1555750"/>
          </a:xfrm>
          <a:prstGeom prst="rect">
            <a:avLst/>
          </a:prstGeom>
          <a:ln w="28575" cmpd="sng">
            <a:solidFill>
              <a:srgbClr val="F78A00"/>
            </a:solidFill>
          </a:ln>
          <a:effectLst>
            <a:innerShdw blurRad="76200" dist="88900" dir="13500000">
              <a:prstClr val="black">
                <a:alpha val="50000"/>
              </a:prstClr>
            </a:innerShdw>
          </a:effectLst>
        </p:spPr>
      </p:pic>
      <p:pic>
        <p:nvPicPr>
          <p:cNvPr id="12" name="Picture 11" descr="Syracuse-guy-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3" y="2819408"/>
            <a:ext cx="1555750" cy="1555750"/>
          </a:xfrm>
          <a:prstGeom prst="rect">
            <a:avLst/>
          </a:prstGeom>
          <a:ln w="28575" cmpd="sng">
            <a:solidFill>
              <a:srgbClr val="F78A00"/>
            </a:solidFill>
          </a:ln>
          <a:effectLst>
            <a:innerShdw blurRad="76200" dist="88900" dir="13500000">
              <a:prstClr val="black">
                <a:alpha val="50000"/>
              </a:prstClr>
            </a:innerShdw>
          </a:effectLst>
        </p:spPr>
      </p:pic>
      <p:pic>
        <p:nvPicPr>
          <p:cNvPr id="13" name="Picture 12" descr="Syracuse-guy-3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53" y="2819408"/>
            <a:ext cx="1555750" cy="1555750"/>
          </a:xfrm>
          <a:prstGeom prst="rect">
            <a:avLst/>
          </a:prstGeom>
          <a:ln w="28575" cmpd="sng">
            <a:solidFill>
              <a:srgbClr val="F78A00"/>
            </a:solidFill>
          </a:ln>
          <a:effectLst>
            <a:innerShdw blurRad="76200" dist="88900" dir="13500000">
              <a:prstClr val="black">
                <a:alpha val="50000"/>
              </a:prstClr>
            </a:innerShdw>
          </a:effectLst>
        </p:spPr>
      </p:pic>
      <p:pic>
        <p:nvPicPr>
          <p:cNvPr id="14" name="Picture 13" descr="Syracuse-guy-2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0" y="1011767"/>
            <a:ext cx="1555750" cy="1555750"/>
          </a:xfrm>
          <a:prstGeom prst="rect">
            <a:avLst/>
          </a:prstGeom>
          <a:ln w="28575" cmpd="sng">
            <a:solidFill>
              <a:srgbClr val="F78A00"/>
            </a:solidFill>
          </a:ln>
          <a:effectLst>
            <a:innerShdw blurRad="76200" dist="88900" dir="13500000">
              <a:prstClr val="black">
                <a:alpha val="50000"/>
              </a:prstClr>
            </a:innerShdw>
          </a:effectLst>
        </p:spPr>
      </p:pic>
      <p:pic>
        <p:nvPicPr>
          <p:cNvPr id="17" name="Picture 16" descr="Syracuse-guy-1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83" y="4591051"/>
            <a:ext cx="1537990" cy="1537990"/>
          </a:xfrm>
          <a:prstGeom prst="rect">
            <a:avLst/>
          </a:prstGeom>
          <a:ln w="28575" cmpd="sng">
            <a:solidFill>
              <a:srgbClr val="F78A00"/>
            </a:solidFill>
          </a:ln>
          <a:effectLst>
            <a:innerShdw blurRad="76200" dist="88900" dir="13500000">
              <a:prstClr val="black">
                <a:alpha val="50000"/>
              </a:prstClr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22402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9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342898" y="901690"/>
            <a:ext cx="8153400" cy="5655740"/>
          </a:xfrm>
        </p:spPr>
        <p:txBody>
          <a:bodyPr/>
          <a:lstStyle/>
          <a:p>
            <a:pPr>
              <a:lnSpc>
                <a:spcPts val="2960"/>
              </a:lnSpc>
              <a:spcAft>
                <a:spcPts val="600"/>
              </a:spcAft>
            </a:pPr>
            <a:r>
              <a:rPr lang="en-US" sz="2400" b="1" dirty="0"/>
              <a:t>Goal: </a:t>
            </a:r>
            <a:r>
              <a:rPr lang="en-US" sz="2400" dirty="0"/>
              <a:t>Determine real-world 3-stream AP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performance via </a:t>
            </a:r>
            <a:r>
              <a:rPr lang="en-US" sz="2400" dirty="0"/>
              <a:t>i</a:t>
            </a:r>
            <a:r>
              <a:rPr lang="en-US" sz="2400" dirty="0" smtClean="0"/>
              <a:t>ndependent testing at Syracuse</a:t>
            </a:r>
            <a:endParaRPr lang="en-US" sz="2400" dirty="0"/>
          </a:p>
          <a:p>
            <a:pPr>
              <a:lnSpc>
                <a:spcPts val="296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Industry’s first competitive testing of three-stream capable 802.11n enterprise APs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Three tests performed:</a:t>
            </a:r>
          </a:p>
          <a:p>
            <a:pPr marL="515938" lvl="1" indent="-285750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Single AP, single client</a:t>
            </a:r>
          </a:p>
          <a:p>
            <a:pPr marL="515938" lvl="1" indent="-285750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Single AP, multiple clients</a:t>
            </a:r>
          </a:p>
          <a:p>
            <a:pPr marL="515938" lvl="1" indent="-285750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Multiple APs multiple clients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2" name="Picture 21" descr="Ruckus_Horiz_NoTa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1" y="2881868"/>
            <a:ext cx="984250" cy="401082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Overview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74235" y="2723779"/>
            <a:ext cx="7302500" cy="1806895"/>
            <a:chOff x="767885" y="1681093"/>
            <a:chExt cx="7302500" cy="1806895"/>
          </a:xfrm>
        </p:grpSpPr>
        <p:sp>
          <p:nvSpPr>
            <p:cNvPr id="9" name="TextBox 8"/>
            <p:cNvSpPr txBox="1"/>
            <p:nvPr/>
          </p:nvSpPr>
          <p:spPr>
            <a:xfrm>
              <a:off x="1136185" y="3026323"/>
              <a:ext cx="731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Aerohive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330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10185" y="3026323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6200" y="3026323"/>
              <a:ext cx="56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57984" y="3026323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4573" y="3026323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67885" y="1681093"/>
              <a:ext cx="7302500" cy="1573602"/>
              <a:chOff x="767885" y="1644650"/>
              <a:chExt cx="7302500" cy="158933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885" y="1994824"/>
                <a:ext cx="1460500" cy="110580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l="49051"/>
              <a:stretch/>
            </p:blipFill>
            <p:spPr>
              <a:xfrm>
                <a:off x="2549334" y="2045624"/>
                <a:ext cx="964104" cy="118836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7887" y="2223424"/>
                <a:ext cx="838200" cy="8382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6"/>
              <a:srcRect b="14441"/>
              <a:stretch/>
            </p:blipFill>
            <p:spPr>
              <a:xfrm>
                <a:off x="5247538" y="2150935"/>
                <a:ext cx="1048479" cy="89706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18833" y="1862667"/>
                <a:ext cx="1063978" cy="2921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CFEFC"/>
                  </a:clrFrom>
                  <a:clrTo>
                    <a:srgbClr val="FCFEFC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15831" y="1670050"/>
                <a:ext cx="809603" cy="588433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6807" y="1798711"/>
                <a:ext cx="975818" cy="423784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91667" y="1644650"/>
                <a:ext cx="1103558" cy="70696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98785" y="2149656"/>
                <a:ext cx="1371600" cy="911968"/>
              </a:xfrm>
              <a:prstGeom prst="rect">
                <a:avLst/>
              </a:prstGeom>
            </p:spPr>
          </p:pic>
        </p:grp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Overall Vendor Performances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28889446"/>
              </p:ext>
            </p:extLst>
          </p:nvPr>
        </p:nvGraphicFramePr>
        <p:xfrm>
          <a:off x="1885609" y="2247900"/>
          <a:ext cx="5442291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23326" y="5435600"/>
            <a:ext cx="56018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Percentage of Vendor Test Wins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(87 tests)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83" y="3481507"/>
            <a:ext cx="1063978" cy="289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731" y="2604998"/>
            <a:ext cx="910169" cy="654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336" y="1741785"/>
            <a:ext cx="975818" cy="419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0633" y="1413563"/>
            <a:ext cx="944033" cy="59878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 flipH="1">
            <a:off x="4370916" y="1930400"/>
            <a:ext cx="10584" cy="8001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3810000" y="2199524"/>
            <a:ext cx="2116" cy="511926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854200" y="3585326"/>
            <a:ext cx="6985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787400" y="787400"/>
            <a:ext cx="5553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Palatino"/>
                <a:cs typeface="Palatino"/>
              </a:rPr>
              <a:t>Industry’s First 3x3:3 802.11n Competitive Testing</a:t>
            </a:r>
            <a:endParaRPr lang="en-US" sz="2000" i="1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6200" y="3361266"/>
            <a:ext cx="9145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66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16200" y="3327400"/>
            <a:ext cx="777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14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24200" y="2781300"/>
            <a:ext cx="777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12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917700" y="3022600"/>
            <a:ext cx="11176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814233" y="2226733"/>
            <a:ext cx="0" cy="3937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3175000" y="2070100"/>
            <a:ext cx="572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57700" y="1790700"/>
            <a:ext cx="572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6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6" name="Picture 45" descr="Ruckus_Horiz_NoTag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3378200"/>
            <a:ext cx="1620613" cy="660400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 bwMode="auto">
          <a:xfrm>
            <a:off x="6159500" y="3721100"/>
            <a:ext cx="1003300" cy="11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42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Overall Vendor Performances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84846155"/>
              </p:ext>
            </p:extLst>
          </p:nvPr>
        </p:nvGraphicFramePr>
        <p:xfrm>
          <a:off x="501309" y="2222500"/>
          <a:ext cx="3384891" cy="231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4858" y="4254500"/>
            <a:ext cx="3140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Multi-Client Tests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(12 tests)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83" y="1513007"/>
            <a:ext cx="1063978" cy="289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0931" y="5487898"/>
            <a:ext cx="770469" cy="554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36" y="5526385"/>
            <a:ext cx="881692" cy="379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033" y="5477563"/>
            <a:ext cx="944033" cy="5987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34994" y="804334"/>
            <a:ext cx="5553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Palatino"/>
                <a:cs typeface="Palatino"/>
              </a:rPr>
              <a:t>Industry’s First 3x3:3 802.11n Competitive Testing</a:t>
            </a:r>
            <a:endParaRPr lang="en-US" sz="2000" i="1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47900" y="3018366"/>
            <a:ext cx="9145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83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7800" y="2476500"/>
            <a:ext cx="777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17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6" name="Picture 45" descr="Ruckus_Horiz_NoTag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1282700"/>
            <a:ext cx="1620613" cy="660400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 bwMode="auto">
          <a:xfrm flipV="1">
            <a:off x="2743200" y="2019300"/>
            <a:ext cx="0" cy="1041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1422400" y="2057400"/>
            <a:ext cx="0" cy="66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698500" y="5295900"/>
            <a:ext cx="3009900" cy="8890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19300" y="5105400"/>
            <a:ext cx="5723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2712117752"/>
              </p:ext>
            </p:extLst>
          </p:nvPr>
        </p:nvGraphicFramePr>
        <p:xfrm>
          <a:off x="4572000" y="2222500"/>
          <a:ext cx="3632200" cy="231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962395" y="4254500"/>
            <a:ext cx="2610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Multi-AP Tests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(30 tests)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0" y="5691307"/>
            <a:ext cx="927100" cy="25200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2122" y="1373098"/>
            <a:ext cx="976668" cy="65497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318591" y="3018366"/>
            <a:ext cx="9813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58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62891" y="2819400"/>
            <a:ext cx="83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32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flipV="1">
            <a:off x="6813891" y="2044700"/>
            <a:ext cx="0" cy="952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5061291" y="2070100"/>
            <a:ext cx="0" cy="977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536" y="5526385"/>
            <a:ext cx="881692" cy="37911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4333" y="5464863"/>
            <a:ext cx="944033" cy="598783"/>
          </a:xfrm>
          <a:prstGeom prst="rect">
            <a:avLst/>
          </a:prstGeom>
        </p:spPr>
      </p:pic>
      <p:sp>
        <p:nvSpPr>
          <p:cNvPr id="58" name="Rounded Rectangle 57"/>
          <p:cNvSpPr/>
          <p:nvPr/>
        </p:nvSpPr>
        <p:spPr bwMode="auto">
          <a:xfrm>
            <a:off x="4800600" y="5295900"/>
            <a:ext cx="3009900" cy="8890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21400" y="5105400"/>
            <a:ext cx="5723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89600" y="2070100"/>
            <a:ext cx="61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4279900" y="1231900"/>
            <a:ext cx="0" cy="5334000"/>
          </a:xfrm>
          <a:prstGeom prst="line">
            <a:avLst/>
          </a:prstGeom>
          <a:solidFill>
            <a:schemeClr val="accent1"/>
          </a:solidFill>
          <a:ln w="28575" cap="flat" cmpd="sng" algn="ctr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50000">
                  <a:schemeClr val="bg2">
                    <a:alpha val="24000"/>
                  </a:schemeClr>
                </a:gs>
              </a:gsLst>
              <a:lin ang="1620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Picture 32" descr="Ruckus_Horiz_NoTag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82700"/>
            <a:ext cx="1620613" cy="660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84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05708"/>
            <a:ext cx="8153400" cy="4724400"/>
          </a:xfrm>
        </p:spPr>
        <p:txBody>
          <a:bodyPr/>
          <a:lstStyle/>
          <a:p>
            <a:pPr marL="0" indent="0">
              <a:spcAft>
                <a:spcPts val="4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What is it?</a:t>
            </a:r>
          </a:p>
          <a:p>
            <a:pPr>
              <a:lnSpc>
                <a:spcPts val="258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Testing in an environment that closely resembles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i="1" dirty="0" smtClean="0">
                <a:solidFill>
                  <a:srgbClr val="000000"/>
                </a:solidFill>
              </a:rPr>
              <a:t>actual</a:t>
            </a:r>
            <a:r>
              <a:rPr lang="en-US" sz="2000" dirty="0" smtClean="0">
                <a:solidFill>
                  <a:srgbClr val="000000"/>
                </a:solidFill>
              </a:rPr>
              <a:t> customer deployment and environment</a:t>
            </a:r>
          </a:p>
          <a:p>
            <a:pPr>
              <a:lnSpc>
                <a:spcPts val="258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F</a:t>
            </a:r>
            <a:r>
              <a:rPr lang="en-US" sz="2000" dirty="0" smtClean="0">
                <a:solidFill>
                  <a:srgbClr val="000000"/>
                </a:solidFill>
              </a:rPr>
              <a:t>ocus on most deployments are capacity-based, not coverage</a:t>
            </a:r>
          </a:p>
          <a:p>
            <a:pPr marL="0" indent="0">
              <a:spcBef>
                <a:spcPts val="600"/>
              </a:spcBef>
              <a:spcAft>
                <a:spcPts val="400"/>
              </a:spcAft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Why do it?</a:t>
            </a:r>
          </a:p>
          <a:p>
            <a:pPr>
              <a:lnSpc>
                <a:spcPts val="258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One client/one AP does not guarantee a successful, multi-client </a:t>
            </a:r>
            <a:r>
              <a:rPr lang="en-US" sz="2000" dirty="0" smtClean="0">
                <a:solidFill>
                  <a:srgbClr val="000000"/>
                </a:solidFill>
              </a:rPr>
              <a:t>deployment</a:t>
            </a:r>
          </a:p>
          <a:p>
            <a:pPr>
              <a:lnSpc>
                <a:spcPts val="258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Vendor claims ≠ actual throughput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4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Goals</a:t>
            </a:r>
          </a:p>
          <a:p>
            <a:pPr>
              <a:lnSpc>
                <a:spcPts val="2580"/>
              </a:lnSpc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Show real, meaningful, achievable performance</a:t>
            </a:r>
          </a:p>
          <a:p>
            <a:pPr marL="230188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Methodology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8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Cross-Test Constants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0305" y="1146184"/>
            <a:ext cx="8153400" cy="4831292"/>
          </a:xfrm>
        </p:spPr>
        <p:txBody>
          <a:bodyPr/>
          <a:lstStyle/>
          <a:p>
            <a:pPr>
              <a:lnSpc>
                <a:spcPts val="256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 smtClean="0"/>
              <a:t>Very </a:t>
            </a:r>
            <a:r>
              <a:rPr lang="en-US" sz="2400" dirty="0"/>
              <a:t>clean RF environment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(tests performed at night)</a:t>
            </a:r>
            <a:endParaRPr lang="en-US" sz="2400" b="1" dirty="0" smtClean="0">
              <a:solidFill>
                <a:schemeClr val="bg2"/>
              </a:solidFill>
            </a:endParaRPr>
          </a:p>
          <a:p>
            <a:pPr>
              <a:lnSpc>
                <a:spcPts val="258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3-stream MacBook Pros and NETGEAR USBs dongles</a:t>
            </a:r>
          </a:p>
          <a:p>
            <a:pPr>
              <a:lnSpc>
                <a:spcPts val="288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2400" dirty="0" err="1" smtClean="0"/>
              <a:t>IxChariot</a:t>
            </a:r>
            <a:r>
              <a:rPr lang="en-US" sz="2400" dirty="0"/>
              <a:t>: </a:t>
            </a:r>
            <a:r>
              <a:rPr lang="en-US" sz="2000" dirty="0" err="1"/>
              <a:t>Throughput.scr</a:t>
            </a:r>
            <a:endParaRPr lang="en-US" sz="2000" dirty="0"/>
          </a:p>
          <a:p>
            <a:pPr marL="398463" lvl="2" indent="-166688">
              <a:lnSpc>
                <a:spcPts val="1540"/>
              </a:lnSpc>
              <a:spcAft>
                <a:spcPts val="200"/>
              </a:spcAft>
            </a:pPr>
            <a:r>
              <a:rPr lang="en-US" sz="1800" dirty="0"/>
              <a:t>1MB file transfer for 2 minutes</a:t>
            </a:r>
          </a:p>
          <a:p>
            <a:pPr marL="398463" lvl="2" indent="-166688">
              <a:lnSpc>
                <a:spcPts val="1540"/>
              </a:lnSpc>
              <a:spcAft>
                <a:spcPts val="200"/>
              </a:spcAft>
            </a:pPr>
            <a:r>
              <a:rPr lang="en-US" sz="1800" dirty="0"/>
              <a:t>High Performance Throughput script for single AP tests</a:t>
            </a:r>
          </a:p>
          <a:p>
            <a:pPr marL="515938" lvl="2" indent="-166688">
              <a:lnSpc>
                <a:spcPts val="174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dirty="0"/>
              <a:t>10MB file transfer for 2 </a:t>
            </a:r>
            <a:r>
              <a:rPr lang="en-US" sz="1200" dirty="0" smtClean="0"/>
              <a:t>minutes</a:t>
            </a:r>
          </a:p>
          <a:p>
            <a:pPr>
              <a:lnSpc>
                <a:spcPts val="288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2400" dirty="0" smtClean="0"/>
              <a:t>20MHz </a:t>
            </a:r>
            <a:r>
              <a:rPr lang="en-US" sz="2400" dirty="0"/>
              <a:t>channel width for 2.4GHz, 40MHz for </a:t>
            </a:r>
            <a:r>
              <a:rPr lang="en-US" sz="2400" dirty="0" smtClean="0"/>
              <a:t>5GHz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AP channel selection</a:t>
            </a:r>
          </a:p>
          <a:p>
            <a:pPr lvl="1">
              <a:lnSpc>
                <a:spcPts val="1960"/>
              </a:lnSpc>
            </a:pPr>
            <a:r>
              <a:rPr lang="en-US" sz="1800" dirty="0"/>
              <a:t>Single AP: </a:t>
            </a:r>
            <a:r>
              <a:rPr lang="en-US" sz="1800" dirty="0" err="1"/>
              <a:t>ch.</a:t>
            </a:r>
            <a:r>
              <a:rPr lang="en-US" sz="1800" dirty="0"/>
              <a:t> 1 (2.4 GHz), </a:t>
            </a:r>
            <a:r>
              <a:rPr lang="en-US" sz="1800" dirty="0" err="1"/>
              <a:t>ch</a:t>
            </a:r>
            <a:r>
              <a:rPr lang="en-US" sz="1800" dirty="0"/>
              <a:t> 36 (5 GHz) </a:t>
            </a:r>
          </a:p>
          <a:p>
            <a:pPr lvl="1">
              <a:lnSpc>
                <a:spcPts val="1960"/>
              </a:lnSpc>
            </a:pPr>
            <a:r>
              <a:rPr lang="en-US" sz="1800" dirty="0"/>
              <a:t>Multi AP: automated channel selection, then set </a:t>
            </a:r>
            <a:r>
              <a:rPr lang="en-US" sz="1800" dirty="0" smtClean="0"/>
              <a:t>manually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“Winner” determined by aggregate TCP throughput</a:t>
            </a:r>
          </a:p>
          <a:p>
            <a:pPr>
              <a:lnSpc>
                <a:spcPts val="2580"/>
              </a:lnSpc>
              <a:spcBef>
                <a:spcPts val="400"/>
              </a:spcBef>
              <a:spcAft>
                <a:spcPts val="600"/>
              </a:spcAft>
            </a:pPr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162" y="223458"/>
            <a:ext cx="2616875" cy="1471992"/>
          </a:xfrm>
          <a:prstGeom prst="rect">
            <a:avLst/>
          </a:prstGeom>
          <a:solidFill>
            <a:srgbClr val="FFFFFF">
              <a:shade val="85000"/>
            </a:srgbClr>
          </a:solidFill>
          <a:ln w="857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73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27" y="309037"/>
            <a:ext cx="4334941" cy="685800"/>
          </a:xfrm>
        </p:spPr>
        <p:txBody>
          <a:bodyPr/>
          <a:lstStyle/>
          <a:p>
            <a:r>
              <a:rPr lang="en-US" dirty="0" smtClean="0"/>
              <a:t> Hinds Hall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543" y="300567"/>
            <a:ext cx="2437609" cy="1525943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Syracuse-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889000"/>
            <a:ext cx="4236203" cy="2082800"/>
          </a:xfrm>
          <a:prstGeom prst="rect">
            <a:avLst/>
          </a:prstGeom>
        </p:spPr>
      </p:pic>
      <p:pic>
        <p:nvPicPr>
          <p:cNvPr id="6" name="Picture 5" descr="Syracuse-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108200"/>
            <a:ext cx="4699000" cy="161332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7" name="Picture 6" descr="Syracuse-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717800"/>
            <a:ext cx="2819400" cy="1813814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8" name="Picture 7" descr="Syracuse-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3543300"/>
            <a:ext cx="3390900" cy="1475042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2" name="Picture 11" descr="Syracuse-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296832"/>
            <a:ext cx="3098800" cy="2065867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9" name="Picture 8" descr="Syracuse-6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/>
        </p:blipFill>
        <p:spPr>
          <a:xfrm>
            <a:off x="4533900" y="4838700"/>
            <a:ext cx="3280833" cy="15748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3" name="Picture 12" descr="Syracuse-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220633"/>
            <a:ext cx="1816100" cy="2421467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6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096429"/>
            <a:ext cx="8809568" cy="5410200"/>
          </a:xfrm>
        </p:spPr>
        <p:txBody>
          <a:bodyPr/>
          <a:lstStyle/>
          <a:p>
            <a:pPr marL="287338" indent="-287338">
              <a:lnSpc>
                <a:spcPts val="298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Single AP, single client</a:t>
            </a:r>
            <a:r>
              <a:rPr lang="en-US" sz="2400" dirty="0"/>
              <a:t> </a:t>
            </a:r>
            <a:r>
              <a:rPr lang="en-US" sz="2400" dirty="0" smtClean="0"/>
              <a:t>per radio </a:t>
            </a:r>
            <a:br>
              <a:rPr lang="en-US" sz="2400" dirty="0" smtClean="0"/>
            </a:br>
            <a:r>
              <a:rPr lang="en-US" sz="2400" dirty="0" smtClean="0"/>
              <a:t>at various distances</a:t>
            </a:r>
          </a:p>
          <a:p>
            <a:pPr marL="515938" lvl="1" indent="-219075">
              <a:lnSpc>
                <a:spcPts val="2040"/>
              </a:lnSpc>
            </a:pPr>
            <a:r>
              <a:rPr lang="en-US" sz="1800" dirty="0"/>
              <a:t>2.4 GHz, 5 GHz, 2.4 GHz </a:t>
            </a:r>
            <a:r>
              <a:rPr lang="en-US" sz="1800" i="1" dirty="0"/>
              <a:t>and</a:t>
            </a:r>
            <a:r>
              <a:rPr lang="en-US" sz="1800" dirty="0"/>
              <a:t> 5 </a:t>
            </a:r>
            <a:r>
              <a:rPr lang="en-US" sz="1800" dirty="0" smtClean="0"/>
              <a:t>GHz</a:t>
            </a:r>
          </a:p>
          <a:p>
            <a:pPr marL="515938" lvl="1" indent="-219075">
              <a:lnSpc>
                <a:spcPts val="2040"/>
              </a:lnSpc>
            </a:pPr>
            <a:r>
              <a:rPr lang="en-US" sz="1800" dirty="0" smtClean="0"/>
              <a:t>135 tests </a:t>
            </a:r>
            <a:r>
              <a:rPr lang="en-US" sz="1800" dirty="0"/>
              <a:t>for each AP (5 locations, </a:t>
            </a:r>
            <a:r>
              <a:rPr lang="en-US" sz="1800" dirty="0" smtClean="0"/>
              <a:t>“3” </a:t>
            </a:r>
            <a:r>
              <a:rPr lang="en-US" sz="1800" dirty="0"/>
              <a:t>bands, 3 </a:t>
            </a:r>
            <a:r>
              <a:rPr lang="en-US" sz="1800" dirty="0" smtClean="0"/>
              <a:t>orientation, up</a:t>
            </a:r>
            <a:r>
              <a:rPr lang="en-US" sz="1800" dirty="0"/>
              <a:t>/</a:t>
            </a:r>
            <a:r>
              <a:rPr lang="en-US" sz="1800" dirty="0" smtClean="0"/>
              <a:t>down/bi)</a:t>
            </a:r>
            <a:endParaRPr lang="en-US" dirty="0" smtClean="0">
              <a:solidFill>
                <a:schemeClr val="bg2"/>
              </a:solidFill>
            </a:endParaRPr>
          </a:p>
          <a:p>
            <a:pPr marL="287338" indent="-287338">
              <a:lnSpc>
                <a:spcPts val="298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Single </a:t>
            </a:r>
            <a:r>
              <a:rPr lang="en-US" sz="2400" dirty="0"/>
              <a:t>AP, multiple </a:t>
            </a:r>
            <a:r>
              <a:rPr lang="en-US" sz="2400" dirty="0" smtClean="0"/>
              <a:t>clients</a:t>
            </a:r>
            <a:endParaRPr lang="en-US" sz="2400" dirty="0"/>
          </a:p>
          <a:p>
            <a:pPr marL="577850" lvl="1">
              <a:lnSpc>
                <a:spcPts val="204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One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AP, three rooms, 30 </a:t>
            </a:r>
            <a:r>
              <a:rPr lang="en-US" sz="1800" dirty="0" smtClean="0">
                <a:solidFill>
                  <a:srgbClr val="000000"/>
                </a:solidFill>
              </a:rPr>
              <a:t>clients/room</a:t>
            </a:r>
          </a:p>
          <a:p>
            <a:pPr marL="577850" lvl="1">
              <a:lnSpc>
                <a:spcPts val="204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Rooms are different distances away from AP</a:t>
            </a:r>
            <a:endParaRPr lang="en-US" sz="1800" dirty="0" smtClean="0"/>
          </a:p>
          <a:p>
            <a:pPr marL="577850" lvl="1">
              <a:lnSpc>
                <a:spcPts val="2040"/>
              </a:lnSpc>
            </a:pPr>
            <a:r>
              <a:rPr lang="en-US" sz="1800" dirty="0"/>
              <a:t>2.4 GHz, 5 GHz, 2.4 GHz </a:t>
            </a:r>
            <a:r>
              <a:rPr lang="en-US" sz="1800" i="1" dirty="0"/>
              <a:t>and</a:t>
            </a:r>
            <a:r>
              <a:rPr lang="en-US" sz="1800" dirty="0"/>
              <a:t> 5 </a:t>
            </a:r>
            <a:r>
              <a:rPr lang="en-US" sz="1800" dirty="0" smtClean="0"/>
              <a:t>GHz</a:t>
            </a:r>
            <a:endParaRPr lang="en-US" dirty="0" smtClean="0">
              <a:solidFill>
                <a:schemeClr val="bg2"/>
              </a:solidFill>
            </a:endParaRPr>
          </a:p>
          <a:p>
            <a:pPr marL="287338" indent="-287338">
              <a:lnSpc>
                <a:spcPts val="288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Multi-AP</a:t>
            </a:r>
            <a:r>
              <a:rPr lang="en-US" sz="2400" dirty="0"/>
              <a:t>, multi-client</a:t>
            </a:r>
          </a:p>
          <a:p>
            <a:pPr marL="577850" lvl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1 </a:t>
            </a:r>
            <a:r>
              <a:rPr lang="en-US" sz="1600" dirty="0" smtClean="0">
                <a:solidFill>
                  <a:srgbClr val="000000"/>
                </a:solidFill>
              </a:rPr>
              <a:t>- 4 </a:t>
            </a:r>
            <a:r>
              <a:rPr lang="en-US" sz="1600" dirty="0">
                <a:solidFill>
                  <a:srgbClr val="000000"/>
                </a:solidFill>
              </a:rPr>
              <a:t>rooms of 30 </a:t>
            </a:r>
            <a:r>
              <a:rPr lang="en-US" sz="1600" dirty="0" smtClean="0">
                <a:solidFill>
                  <a:srgbClr val="000000"/>
                </a:solidFill>
              </a:rPr>
              <a:t>clients (120 clients)</a:t>
            </a:r>
            <a:endParaRPr lang="en-US" sz="1600" dirty="0">
              <a:solidFill>
                <a:srgbClr val="000000"/>
              </a:solidFill>
            </a:endParaRPr>
          </a:p>
          <a:p>
            <a:pPr marL="577850" lvl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Channel selection, client load balancing, band steering all enabled</a:t>
            </a:r>
          </a:p>
          <a:p>
            <a:pPr marL="577850" lvl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Tests with and without an interfering Wi-Fi neighbor </a:t>
            </a:r>
            <a:r>
              <a:rPr lang="en-US" sz="1600" dirty="0" smtClean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601" y="317500"/>
            <a:ext cx="5325532" cy="685800"/>
          </a:xfrm>
        </p:spPr>
        <p:txBody>
          <a:bodyPr/>
          <a:lstStyle/>
          <a:p>
            <a:r>
              <a:rPr lang="en-US" dirty="0" smtClean="0"/>
              <a:t>Wi-Fi Test Overview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27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uckus template 2010-01  13">
    <a:dk1>
      <a:srgbClr val="5F5F5F"/>
    </a:dk1>
    <a:lt1>
      <a:srgbClr val="FFFFFF"/>
    </a:lt1>
    <a:dk2>
      <a:srgbClr val="333333"/>
    </a:dk2>
    <a:lt2>
      <a:srgbClr val="000000"/>
    </a:lt2>
    <a:accent1>
      <a:srgbClr val="006EA4"/>
    </a:accent1>
    <a:accent2>
      <a:srgbClr val="F07800"/>
    </a:accent2>
    <a:accent3>
      <a:srgbClr val="FFFFFF"/>
    </a:accent3>
    <a:accent4>
      <a:srgbClr val="505050"/>
    </a:accent4>
    <a:accent5>
      <a:srgbClr val="AABACF"/>
    </a:accent5>
    <a:accent6>
      <a:srgbClr val="D96C00"/>
    </a:accent6>
    <a:hlink>
      <a:srgbClr val="4B9DC8"/>
    </a:hlink>
    <a:folHlink>
      <a:srgbClr val="FF9F3F"/>
    </a:folHlink>
  </a:clrScheme>
  <a:fontScheme name="4_Blank Presentation">
    <a:majorFont>
      <a:latin typeface="Trebuchet MS"/>
      <a:ea typeface="ＭＳ Ｐゴシック"/>
      <a:cs typeface="Arial"/>
    </a:majorFont>
    <a:minorFont>
      <a:latin typeface="Trebuchet MS"/>
      <a:ea typeface="ＭＳ Ｐゴシック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37631</TotalTime>
  <Words>907</Words>
  <Application>Microsoft Office PowerPoint</Application>
  <PresentationFormat>On-screen Show (4:3)</PresentationFormat>
  <Paragraphs>451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2_Blank Presentation</vt:lpstr>
      <vt:lpstr>PowerPoint Presentation</vt:lpstr>
      <vt:lpstr>Starting at the End (Key Findings)</vt:lpstr>
      <vt:lpstr>Test Overview</vt:lpstr>
      <vt:lpstr>Overall Vendor Performances</vt:lpstr>
      <vt:lpstr>Overall Vendor Performances</vt:lpstr>
      <vt:lpstr>Test Methodology</vt:lpstr>
      <vt:lpstr>Cross-Test Constants</vt:lpstr>
      <vt:lpstr> Hinds Hall</vt:lpstr>
      <vt:lpstr>Wi-Fi Test Overview</vt:lpstr>
      <vt:lpstr>Test 1: Single AP Single Client</vt:lpstr>
      <vt:lpstr>Single AP, Single Client Performance</vt:lpstr>
      <vt:lpstr>Aruba 135 vs. ZoneFlex 7982</vt:lpstr>
      <vt:lpstr>Cisco 3602i vs. ZoneFlex 7982</vt:lpstr>
      <vt:lpstr>Aerohive 330 vs. ZoneFlex 7982</vt:lpstr>
      <vt:lpstr>Meraki 24 vs. ZoneFlex 7982</vt:lpstr>
      <vt:lpstr>Single AP, Single Client Performance</vt:lpstr>
      <vt:lpstr>Single AP, Single Client Performance</vt:lpstr>
      <vt:lpstr>Test 2: Single AP, Multi-Client</vt:lpstr>
      <vt:lpstr>Single AP, Multi-Client, Room 1</vt:lpstr>
      <vt:lpstr>Single AP, Multi-Client, Room 2</vt:lpstr>
      <vt:lpstr>Single AP, Multi-Client, Room 3</vt:lpstr>
      <vt:lpstr>High Density TCP Performance</vt:lpstr>
      <vt:lpstr>Test 3: Multiple APs, Multiple Clients</vt:lpstr>
      <vt:lpstr>Multiple APs, Multiple Clients</vt:lpstr>
      <vt:lpstr>Multiple APs, Multiple Clients</vt:lpstr>
      <vt:lpstr>Summary</vt:lpstr>
      <vt:lpstr>The Syracuse Test Team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Ruckus Wireless</dc:title>
  <dc:creator>Office 2004 Test Drive User</dc:creator>
  <cp:lastModifiedBy>IT</cp:lastModifiedBy>
  <cp:revision>774</cp:revision>
  <dcterms:created xsi:type="dcterms:W3CDTF">2011-03-21T20:59:23Z</dcterms:created>
  <dcterms:modified xsi:type="dcterms:W3CDTF">2012-11-27T21:58:24Z</dcterms:modified>
</cp:coreProperties>
</file>