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75" r:id="rId3"/>
  </p:sldMasterIdLst>
  <p:notesMasterIdLst>
    <p:notesMasterId r:id="rId20"/>
  </p:notesMasterIdLst>
  <p:handoutMasterIdLst>
    <p:handoutMasterId r:id="rId21"/>
  </p:handoutMasterIdLst>
  <p:sldIdLst>
    <p:sldId id="311" r:id="rId4"/>
    <p:sldId id="304" r:id="rId5"/>
    <p:sldId id="319" r:id="rId6"/>
    <p:sldId id="328" r:id="rId7"/>
    <p:sldId id="327" r:id="rId8"/>
    <p:sldId id="329" r:id="rId9"/>
    <p:sldId id="331" r:id="rId10"/>
    <p:sldId id="330" r:id="rId11"/>
    <p:sldId id="332" r:id="rId12"/>
    <p:sldId id="325" r:id="rId13"/>
    <p:sldId id="320" r:id="rId14"/>
    <p:sldId id="321" r:id="rId15"/>
    <p:sldId id="322" r:id="rId16"/>
    <p:sldId id="323" r:id="rId17"/>
    <p:sldId id="324" r:id="rId18"/>
    <p:sldId id="32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userDrawn="1">
          <p15:clr>
            <a:srgbClr val="A4A3A4"/>
          </p15:clr>
        </p15:guide>
        <p15:guide id="2" pos="4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Vogel (CW)" initials="KV(" lastIdx="7" clrIdx="0">
    <p:extLst>
      <p:ext uri="{19B8F6BF-5375-455C-9EA6-DF929625EA0E}">
        <p15:presenceInfo xmlns:p15="http://schemas.microsoft.com/office/powerpoint/2012/main" userId="S-1-5-21-1713796142-1075319225-1236795852-184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a:srgbClr val="EDE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81" autoAdjust="0"/>
    <p:restoredTop sz="93059" autoAdjust="0"/>
  </p:normalViewPr>
  <p:slideViewPr>
    <p:cSldViewPr snapToGrid="0" showGuides="1">
      <p:cViewPr varScale="1">
        <p:scale>
          <a:sx n="114" d="100"/>
          <a:sy n="114" d="100"/>
        </p:scale>
        <p:origin x="1214" y="86"/>
      </p:cViewPr>
      <p:guideLst>
        <p:guide orient="horz" pos="2544"/>
        <p:guide pos="4176"/>
      </p:guideLst>
    </p:cSldViewPr>
  </p:slideViewPr>
  <p:notesTextViewPr>
    <p:cViewPr>
      <p:scale>
        <a:sx n="1" d="1"/>
        <a:sy n="1" d="1"/>
      </p:scale>
      <p:origin x="0" y="0"/>
    </p:cViewPr>
  </p:notesTextViewPr>
  <p:sorterViewPr>
    <p:cViewPr>
      <p:scale>
        <a:sx n="100" d="100"/>
        <a:sy n="100" d="100"/>
      </p:scale>
      <p:origin x="0" y="-2982"/>
    </p:cViewPr>
  </p:sorterViewPr>
  <p:notesViewPr>
    <p:cSldViewPr snapToGrid="0" showGuides="1">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140C9C-B770-4097-B9BB-BBA3AD3AE700}" type="datetimeFigureOut">
              <a:rPr lang="en-US" smtClean="0"/>
              <a:t>11/9/2017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A76D16-57DD-4F12-AFB7-01BA1127E29E}" type="slidenum">
              <a:rPr lang="en-US" smtClean="0"/>
              <a:t>‹#›</a:t>
            </a:fld>
            <a:endParaRPr lang="en-US"/>
          </a:p>
        </p:txBody>
      </p:sp>
    </p:spTree>
    <p:extLst>
      <p:ext uri="{BB962C8B-B14F-4D97-AF65-F5344CB8AC3E}">
        <p14:creationId xmlns:p14="http://schemas.microsoft.com/office/powerpoint/2010/main" val="110808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7C203-AC45-4512-BF7E-7630A67CF0A8}"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A8056-968F-4BDF-B0D2-6233B85415D9}" type="slidenum">
              <a:rPr lang="en-US" smtClean="0"/>
              <a:t>‹#›</a:t>
            </a:fld>
            <a:endParaRPr lang="en-US"/>
          </a:p>
        </p:txBody>
      </p:sp>
    </p:spTree>
    <p:extLst>
      <p:ext uri="{BB962C8B-B14F-4D97-AF65-F5344CB8AC3E}">
        <p14:creationId xmlns:p14="http://schemas.microsoft.com/office/powerpoint/2010/main" val="374792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A8056-968F-4BDF-B0D2-6233B85415D9}" type="slidenum">
              <a:rPr lang="en-US" smtClean="0"/>
              <a:t>2</a:t>
            </a:fld>
            <a:endParaRPr lang="en-US"/>
          </a:p>
        </p:txBody>
      </p:sp>
    </p:spTree>
    <p:extLst>
      <p:ext uri="{BB962C8B-B14F-4D97-AF65-F5344CB8AC3E}">
        <p14:creationId xmlns:p14="http://schemas.microsoft.com/office/powerpoint/2010/main" val="196233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MSRP for wired or wireless </a:t>
            </a:r>
            <a:r>
              <a:rPr lang="en-US" sz="1200" kern="1200" dirty="0" err="1">
                <a:solidFill>
                  <a:schemeClr val="tx1"/>
                </a:solidFill>
                <a:effectLst/>
                <a:latin typeface="+mn-lt"/>
                <a:ea typeface="+mn-ea"/>
                <a:cs typeface="+mn-cs"/>
              </a:rPr>
              <a:t>vILT</a:t>
            </a:r>
            <a:r>
              <a:rPr lang="en-US" sz="1200" kern="1200" dirty="0">
                <a:solidFill>
                  <a:schemeClr val="tx1"/>
                </a:solidFill>
                <a:effectLst/>
                <a:latin typeface="+mn-lt"/>
                <a:ea typeface="+mn-ea"/>
                <a:cs typeface="+mn-cs"/>
              </a:rPr>
              <a:t> or ILT ATP delivery in Tier 1 countries are: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$800/day for a single seat in public course (vLT or ILT)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$6,000/day for private delivery up to 12 students (vLT or ILT)</a:t>
            </a:r>
          </a:p>
          <a:p>
            <a:endParaRPr lang="en-US" dirty="0"/>
          </a:p>
        </p:txBody>
      </p:sp>
      <p:sp>
        <p:nvSpPr>
          <p:cNvPr id="4" name="Slide Number Placeholder 3"/>
          <p:cNvSpPr>
            <a:spLocks noGrp="1"/>
          </p:cNvSpPr>
          <p:nvPr>
            <p:ph type="sldNum" sz="quarter" idx="10"/>
          </p:nvPr>
        </p:nvSpPr>
        <p:spPr/>
        <p:txBody>
          <a:bodyPr/>
          <a:lstStyle/>
          <a:p>
            <a:fld id="{30BA8056-968F-4BDF-B0D2-6233B85415D9}" type="slidenum">
              <a:rPr lang="en-US" smtClean="0"/>
              <a:t>10</a:t>
            </a:fld>
            <a:endParaRPr lang="en-US"/>
          </a:p>
        </p:txBody>
      </p:sp>
    </p:spTree>
    <p:extLst>
      <p:ext uri="{BB962C8B-B14F-4D97-AF65-F5344CB8AC3E}">
        <p14:creationId xmlns:p14="http://schemas.microsoft.com/office/powerpoint/2010/main" val="434772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7818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3184" y="1642369"/>
            <a:ext cx="7511143" cy="1867594"/>
          </a:xfrm>
        </p:spPr>
        <p:txBody>
          <a:bodyPr anchor="b">
            <a:normAutofit/>
          </a:bodyPr>
          <a:lstStyle>
            <a:lvl1pPr algn="l">
              <a:defRPr sz="5400">
                <a:solidFill>
                  <a:schemeClr val="accent1"/>
                </a:solidFill>
              </a:defRPr>
            </a:lvl1pPr>
          </a:lstStyle>
          <a:p>
            <a:r>
              <a:rPr lang="en-US" dirty="0"/>
              <a:t>Ruckus Brand</a:t>
            </a:r>
          </a:p>
        </p:txBody>
      </p:sp>
      <p:sp>
        <p:nvSpPr>
          <p:cNvPr id="3" name="Subtitle 2"/>
          <p:cNvSpPr>
            <a:spLocks noGrp="1"/>
          </p:cNvSpPr>
          <p:nvPr>
            <p:ph type="subTitle" idx="1" hasCustomPrompt="1"/>
          </p:nvPr>
        </p:nvSpPr>
        <p:spPr>
          <a:xfrm>
            <a:off x="513184" y="3602038"/>
            <a:ext cx="7511143" cy="121853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Overiew</a:t>
            </a:r>
            <a:endParaRPr lang="en-US" dirty="0"/>
          </a:p>
        </p:txBody>
      </p:sp>
      <p:sp>
        <p:nvSpPr>
          <p:cNvPr id="7" name="Rectangle 6"/>
          <p:cNvSpPr/>
          <p:nvPr userDrawn="1"/>
        </p:nvSpPr>
        <p:spPr>
          <a:xfrm>
            <a:off x="0" y="6774024"/>
            <a:ext cx="12192000" cy="159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33581" y="2105658"/>
            <a:ext cx="1949164" cy="1949164"/>
          </a:xfrm>
          <a:prstGeom prst="rect">
            <a:avLst/>
          </a:prstGeom>
        </p:spPr>
      </p:pic>
    </p:spTree>
    <p:extLst>
      <p:ext uri="{BB962C8B-B14F-4D97-AF65-F5344CB8AC3E}">
        <p14:creationId xmlns:p14="http://schemas.microsoft.com/office/powerpoint/2010/main" val="148330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53A1EA-1DB7-4653-BCB7-2D9986EADF87}" type="slidenum">
              <a:rPr lang="en-US" smtClean="0"/>
              <a:t>‹#›</a:t>
            </a:fld>
            <a:endParaRPr lang="en-US"/>
          </a:p>
        </p:txBody>
      </p:sp>
      <p:sp>
        <p:nvSpPr>
          <p:cNvPr id="6"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a:t>© 2017 BROCADE COMMUNICATIONS SYSTEMS, INC. COMPANY PROPRIETARY INFORMATION</a:t>
            </a:r>
            <a:endParaRPr lang="en-US" dirty="0"/>
          </a:p>
        </p:txBody>
      </p:sp>
      <p:sp>
        <p:nvSpPr>
          <p:cNvPr id="7" name="Text Placeholder 2"/>
          <p:cNvSpPr>
            <a:spLocks noGrp="1"/>
          </p:cNvSpPr>
          <p:nvPr>
            <p:ph idx="1"/>
          </p:nvPr>
        </p:nvSpPr>
        <p:spPr>
          <a:xfrm>
            <a:off x="287694" y="1181818"/>
            <a:ext cx="11597950" cy="48203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87694" y="4816"/>
            <a:ext cx="11597950" cy="970202"/>
          </a:xfrm>
        </p:spPr>
        <p:txBody>
          <a:bodyPr/>
          <a:lstStyle/>
          <a:p>
            <a:r>
              <a:rPr lang="en-US"/>
              <a:t>Click to edit Master title style</a:t>
            </a:r>
          </a:p>
        </p:txBody>
      </p:sp>
    </p:spTree>
    <p:extLst>
      <p:ext uri="{BB962C8B-B14F-4D97-AF65-F5344CB8AC3E}">
        <p14:creationId xmlns:p14="http://schemas.microsoft.com/office/powerpoint/2010/main" val="326245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184" y="1642369"/>
            <a:ext cx="7511143" cy="1867594"/>
          </a:xfrm>
        </p:spPr>
        <p:txBody>
          <a:bodyPr anchor="b">
            <a:normAutofit/>
          </a:bodyPr>
          <a:lstStyle>
            <a:lvl1pPr algn="l">
              <a:defRPr sz="5400">
                <a:solidFill>
                  <a:schemeClr val="accent1"/>
                </a:solidFill>
              </a:defRPr>
            </a:lvl1pPr>
          </a:lstStyle>
          <a:p>
            <a:r>
              <a:rPr lang="en-US" dirty="0"/>
              <a:t>Ruckus Brand</a:t>
            </a:r>
          </a:p>
        </p:txBody>
      </p:sp>
      <p:sp>
        <p:nvSpPr>
          <p:cNvPr id="3" name="Subtitle 2"/>
          <p:cNvSpPr>
            <a:spLocks noGrp="1"/>
          </p:cNvSpPr>
          <p:nvPr>
            <p:ph type="subTitle" idx="1" hasCustomPrompt="1"/>
          </p:nvPr>
        </p:nvSpPr>
        <p:spPr>
          <a:xfrm>
            <a:off x="513184" y="3602038"/>
            <a:ext cx="7511143" cy="121853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Overiew</a:t>
            </a:r>
            <a:endParaRPr lang="en-US" dirty="0"/>
          </a:p>
        </p:txBody>
      </p:sp>
      <p:sp>
        <p:nvSpPr>
          <p:cNvPr id="7" name="Rectangle 6"/>
          <p:cNvSpPr/>
          <p:nvPr userDrawn="1"/>
        </p:nvSpPr>
        <p:spPr>
          <a:xfrm>
            <a:off x="0" y="6774024"/>
            <a:ext cx="12192000" cy="159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6910" y="257947"/>
            <a:ext cx="5230093" cy="1065528"/>
          </a:xfrm>
          <a:prstGeom prst="rect">
            <a:avLst/>
          </a:prstGeom>
        </p:spPr>
      </p:pic>
      <p:sp>
        <p:nvSpPr>
          <p:cNvPr id="11" name="Date Placeholder 3"/>
          <p:cNvSpPr>
            <a:spLocks noGrp="1"/>
          </p:cNvSpPr>
          <p:nvPr>
            <p:ph type="dt" sz="half" idx="10"/>
          </p:nvPr>
        </p:nvSpPr>
        <p:spPr>
          <a:xfrm>
            <a:off x="513184" y="4820575"/>
            <a:ext cx="2743200" cy="485982"/>
          </a:xfrm>
          <a:prstGeom prst="rect">
            <a:avLst/>
          </a:prstGeom>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1191499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E53A1EA-1DB7-4653-BCB7-2D9986EADF87}" type="slidenum">
              <a:rPr lang="en-US" smtClean="0"/>
              <a:t>‹#›</a:t>
            </a:fld>
            <a:endParaRPr lang="en-US"/>
          </a:p>
        </p:txBody>
      </p:sp>
      <p:sp>
        <p:nvSpPr>
          <p:cNvPr id="7"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a:t>© 2017 BROCADE COMMUNICATIONS SYSTEMS, INC. COMPANY PROPRIETARY INFORMATION</a:t>
            </a:r>
            <a:endParaRPr lang="en-US" dirty="0"/>
          </a:p>
        </p:txBody>
      </p:sp>
      <p:sp>
        <p:nvSpPr>
          <p:cNvPr id="8" name="Title Placeholder 1"/>
          <p:cNvSpPr>
            <a:spLocks noGrp="1"/>
          </p:cNvSpPr>
          <p:nvPr>
            <p:ph type="title"/>
          </p:nvPr>
        </p:nvSpPr>
        <p:spPr>
          <a:xfrm>
            <a:off x="287694" y="4816"/>
            <a:ext cx="11597950" cy="9699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Text Placeholder 2"/>
          <p:cNvSpPr>
            <a:spLocks noGrp="1"/>
          </p:cNvSpPr>
          <p:nvPr>
            <p:ph idx="1"/>
          </p:nvPr>
        </p:nvSpPr>
        <p:spPr>
          <a:xfrm>
            <a:off x="287694" y="1175507"/>
            <a:ext cx="11597950" cy="49578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6251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831850" y="1074445"/>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954463"/>
            <a:ext cx="10515600" cy="1500187"/>
          </a:xfrm>
        </p:spPr>
        <p:txBody>
          <a:bodyPr>
            <a:normAutofit/>
          </a:bodyPr>
          <a:lstStyle>
            <a:lvl1pPr marL="0" indent="0">
              <a:lnSpc>
                <a:spcPct val="150000"/>
              </a:lnSpc>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9E53A1EA-1DB7-4653-BCB7-2D9986EADF87}" type="slidenum">
              <a:rPr lang="en-US" smtClean="0"/>
              <a:t>‹#›</a:t>
            </a:fld>
            <a:endParaRPr lang="en-US"/>
          </a:p>
        </p:txBody>
      </p:sp>
    </p:spTree>
    <p:extLst>
      <p:ext uri="{BB962C8B-B14F-4D97-AF65-F5344CB8AC3E}">
        <p14:creationId xmlns:p14="http://schemas.microsoft.com/office/powerpoint/2010/main" val="2250004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7693" y="1181820"/>
            <a:ext cx="5581091" cy="4995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181820"/>
            <a:ext cx="5713444" cy="4995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E53A1EA-1DB7-4653-BCB7-2D9986EADF87}" type="slidenum">
              <a:rPr lang="en-US" smtClean="0"/>
              <a:t>‹#›</a:t>
            </a:fld>
            <a:endParaRPr lang="en-US"/>
          </a:p>
        </p:txBody>
      </p:sp>
      <p:sp>
        <p:nvSpPr>
          <p:cNvPr id="9"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a:t>© 2017 BROCADE COMMUNICATIONS SYSTEMS, INC. COMPANY PROPRIETARY INFORMATION</a:t>
            </a:r>
            <a:endParaRPr lang="en-US" dirty="0"/>
          </a:p>
        </p:txBody>
      </p:sp>
    </p:spTree>
    <p:extLst>
      <p:ext uri="{BB962C8B-B14F-4D97-AF65-F5344CB8AC3E}">
        <p14:creationId xmlns:p14="http://schemas.microsoft.com/office/powerpoint/2010/main" val="3125104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E53A1EA-1DB7-4653-BCB7-2D9986EADF87}" type="slidenum">
              <a:rPr lang="en-US" smtClean="0"/>
              <a:t>‹#›</a:t>
            </a:fld>
            <a:endParaRPr lang="en-US"/>
          </a:p>
        </p:txBody>
      </p:sp>
      <p:sp>
        <p:nvSpPr>
          <p:cNvPr id="6"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a:t>© 2017 BROCADE COMMUNICATIONS SYSTEMS, INC. COMPANY PROPRIETARY INFORMATION</a:t>
            </a:r>
            <a:endParaRPr lang="en-US" dirty="0"/>
          </a:p>
        </p:txBody>
      </p:sp>
    </p:spTree>
    <p:extLst>
      <p:ext uri="{BB962C8B-B14F-4D97-AF65-F5344CB8AC3E}">
        <p14:creationId xmlns:p14="http://schemas.microsoft.com/office/powerpoint/2010/main" val="1253210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53A1EA-1DB7-4653-BCB7-2D9986EADF87}" type="slidenum">
              <a:rPr lang="en-US" smtClean="0"/>
              <a:t>‹#›</a:t>
            </a:fld>
            <a:endParaRPr lang="en-US"/>
          </a:p>
        </p:txBody>
      </p:sp>
      <p:sp>
        <p:nvSpPr>
          <p:cNvPr id="6"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a:t>© 2017 BROCADE COMMUNICATIONS SYSTEMS, INC. COMPANY PROPRIETARY INFORMATION</a:t>
            </a:r>
            <a:endParaRPr lang="en-US" dirty="0"/>
          </a:p>
        </p:txBody>
      </p:sp>
      <p:sp>
        <p:nvSpPr>
          <p:cNvPr id="7" name="Text Placeholder 2"/>
          <p:cNvSpPr>
            <a:spLocks noGrp="1"/>
          </p:cNvSpPr>
          <p:nvPr>
            <p:ph idx="1"/>
          </p:nvPr>
        </p:nvSpPr>
        <p:spPr>
          <a:xfrm>
            <a:off x="287694" y="1181818"/>
            <a:ext cx="11597950" cy="48203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1172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184" y="1642369"/>
            <a:ext cx="7511143" cy="1867594"/>
          </a:xfrm>
        </p:spPr>
        <p:txBody>
          <a:bodyPr anchor="b">
            <a:normAutofit/>
          </a:bodyPr>
          <a:lstStyle>
            <a:lvl1pPr algn="l">
              <a:defRPr sz="5400">
                <a:solidFill>
                  <a:schemeClr val="accent1"/>
                </a:solidFill>
              </a:defRPr>
            </a:lvl1pPr>
          </a:lstStyle>
          <a:p>
            <a:r>
              <a:rPr lang="en-US" dirty="0"/>
              <a:t>Title Page</a:t>
            </a:r>
          </a:p>
        </p:txBody>
      </p:sp>
      <p:sp>
        <p:nvSpPr>
          <p:cNvPr id="3" name="Subtitle 2"/>
          <p:cNvSpPr>
            <a:spLocks noGrp="1"/>
          </p:cNvSpPr>
          <p:nvPr>
            <p:ph type="subTitle" idx="1" hasCustomPrompt="1"/>
          </p:nvPr>
        </p:nvSpPr>
        <p:spPr>
          <a:xfrm>
            <a:off x="513184" y="3602038"/>
            <a:ext cx="7511143" cy="121853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Overiew</a:t>
            </a:r>
            <a:endParaRPr lang="en-US" dirty="0"/>
          </a:p>
        </p:txBody>
      </p:sp>
      <p:sp>
        <p:nvSpPr>
          <p:cNvPr id="7" name="Rectangle 6"/>
          <p:cNvSpPr/>
          <p:nvPr userDrawn="1"/>
        </p:nvSpPr>
        <p:spPr>
          <a:xfrm>
            <a:off x="0" y="6774024"/>
            <a:ext cx="12192000" cy="159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977" y="174902"/>
            <a:ext cx="3646731" cy="1538841"/>
          </a:xfrm>
          <a:prstGeom prst="rect">
            <a:avLst/>
          </a:prstGeom>
        </p:spPr>
      </p:pic>
      <p:sp>
        <p:nvSpPr>
          <p:cNvPr id="9" name="Date Placeholder 3"/>
          <p:cNvSpPr>
            <a:spLocks noGrp="1"/>
          </p:cNvSpPr>
          <p:nvPr>
            <p:ph type="dt" sz="half" idx="10"/>
          </p:nvPr>
        </p:nvSpPr>
        <p:spPr>
          <a:xfrm>
            <a:off x="513184" y="4820575"/>
            <a:ext cx="2743200" cy="485982"/>
          </a:xfrm>
          <a:prstGeom prst="rect">
            <a:avLst/>
          </a:prstGeom>
        </p:spPr>
        <p:txBody>
          <a:bodyPr/>
          <a:lstStyle>
            <a:lvl1pPr>
              <a:defRPr>
                <a:solidFill>
                  <a:schemeClr val="bg1">
                    <a:lumMod val="50000"/>
                  </a:schemeClr>
                </a:solidFill>
              </a:defRPr>
            </a:lvl1pPr>
          </a:lstStyle>
          <a:p>
            <a:endParaRPr lang="en-US" dirty="0"/>
          </a:p>
        </p:txBody>
      </p:sp>
    </p:spTree>
    <p:extLst>
      <p:ext uri="{BB962C8B-B14F-4D97-AF65-F5344CB8AC3E}">
        <p14:creationId xmlns:p14="http://schemas.microsoft.com/office/powerpoint/2010/main" val="619595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hasCustomPrompt="1"/>
          </p:nvPr>
        </p:nvSpPr>
        <p:spPr>
          <a:xfrm>
            <a:off x="513184" y="1642369"/>
            <a:ext cx="7511143" cy="1867594"/>
          </a:xfrm>
        </p:spPr>
        <p:txBody>
          <a:bodyPr anchor="b">
            <a:normAutofit/>
          </a:bodyPr>
          <a:lstStyle>
            <a:lvl1pPr algn="l">
              <a:defRPr sz="5400">
                <a:solidFill>
                  <a:schemeClr val="accent1"/>
                </a:solidFill>
              </a:defRPr>
            </a:lvl1pPr>
          </a:lstStyle>
          <a:p>
            <a:r>
              <a:rPr lang="en-US" dirty="0"/>
              <a:t>Title Page</a:t>
            </a:r>
          </a:p>
        </p:txBody>
      </p:sp>
      <p:sp>
        <p:nvSpPr>
          <p:cNvPr id="3" name="Subtitle 2"/>
          <p:cNvSpPr>
            <a:spLocks noGrp="1"/>
          </p:cNvSpPr>
          <p:nvPr>
            <p:ph type="subTitle" idx="1" hasCustomPrompt="1"/>
          </p:nvPr>
        </p:nvSpPr>
        <p:spPr>
          <a:xfrm>
            <a:off x="513184" y="3602038"/>
            <a:ext cx="7511143" cy="121853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Overiew</a:t>
            </a:r>
            <a:endParaRPr lang="en-US" dirty="0"/>
          </a:p>
        </p:txBody>
      </p:sp>
      <p:sp>
        <p:nvSpPr>
          <p:cNvPr id="7" name="Rectangle 6"/>
          <p:cNvSpPr/>
          <p:nvPr userDrawn="1"/>
        </p:nvSpPr>
        <p:spPr>
          <a:xfrm>
            <a:off x="0" y="6774024"/>
            <a:ext cx="12192000" cy="159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513184" y="4820575"/>
            <a:ext cx="2743200" cy="485982"/>
          </a:xfrm>
          <a:prstGeom prst="rect">
            <a:avLst/>
          </a:prstGeom>
        </p:spPr>
        <p:txBody>
          <a:bodyPr/>
          <a:lstStyle>
            <a:lvl1pPr>
              <a:defRPr>
                <a:solidFill>
                  <a:schemeClr val="bg1">
                    <a:lumMod val="50000"/>
                  </a:schemeClr>
                </a:solidFill>
              </a:defRPr>
            </a:lvl1pPr>
          </a:lstStyle>
          <a:p>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977" y="174902"/>
            <a:ext cx="3646731" cy="1538841"/>
          </a:xfrm>
          <a:prstGeom prst="rect">
            <a:avLst/>
          </a:prstGeom>
        </p:spPr>
      </p:pic>
    </p:spTree>
    <p:extLst>
      <p:ext uri="{BB962C8B-B14F-4D97-AF65-F5344CB8AC3E}">
        <p14:creationId xmlns:p14="http://schemas.microsoft.com/office/powerpoint/2010/main" val="1405439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E53A1EA-1DB7-4653-BCB7-2D9986EADF87}" type="slidenum">
              <a:rPr lang="en-US" smtClean="0"/>
              <a:t>‹#›</a:t>
            </a:fld>
            <a:endParaRPr lang="en-US"/>
          </a:p>
        </p:txBody>
      </p:sp>
      <p:sp>
        <p:nvSpPr>
          <p:cNvPr id="8" name="Title Placeholder 1"/>
          <p:cNvSpPr>
            <a:spLocks noGrp="1"/>
          </p:cNvSpPr>
          <p:nvPr>
            <p:ph type="title"/>
          </p:nvPr>
        </p:nvSpPr>
        <p:spPr>
          <a:xfrm>
            <a:off x="287694" y="4816"/>
            <a:ext cx="11597950" cy="9699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Text Placeholder 2"/>
          <p:cNvSpPr>
            <a:spLocks noGrp="1"/>
          </p:cNvSpPr>
          <p:nvPr>
            <p:ph idx="1"/>
          </p:nvPr>
        </p:nvSpPr>
        <p:spPr>
          <a:xfrm>
            <a:off x="287694" y="1175507"/>
            <a:ext cx="11597950" cy="49578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dirty="0"/>
              <a:t>© 2017 BROCADE COMMUNICATIONS SYSTEMS, INC. COMPANY PROPRIETARY INFORMATION</a:t>
            </a:r>
          </a:p>
        </p:txBody>
      </p:sp>
    </p:spTree>
    <p:extLst>
      <p:ext uri="{BB962C8B-B14F-4D97-AF65-F5344CB8AC3E}">
        <p14:creationId xmlns:p14="http://schemas.microsoft.com/office/powerpoint/2010/main" val="407762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hasCustomPrompt="1"/>
          </p:nvPr>
        </p:nvSpPr>
        <p:spPr>
          <a:xfrm>
            <a:off x="513184" y="1642369"/>
            <a:ext cx="7511143" cy="1867594"/>
          </a:xfrm>
        </p:spPr>
        <p:txBody>
          <a:bodyPr anchor="b">
            <a:normAutofit/>
          </a:bodyPr>
          <a:lstStyle>
            <a:lvl1pPr algn="l">
              <a:defRPr sz="5400">
                <a:solidFill>
                  <a:schemeClr val="accent1"/>
                </a:solidFill>
              </a:defRPr>
            </a:lvl1pPr>
          </a:lstStyle>
          <a:p>
            <a:r>
              <a:rPr lang="en-US" dirty="0"/>
              <a:t>Title Page</a:t>
            </a:r>
          </a:p>
        </p:txBody>
      </p:sp>
      <p:sp>
        <p:nvSpPr>
          <p:cNvPr id="3" name="Subtitle 2"/>
          <p:cNvSpPr>
            <a:spLocks noGrp="1"/>
          </p:cNvSpPr>
          <p:nvPr>
            <p:ph type="subTitle" idx="1" hasCustomPrompt="1"/>
          </p:nvPr>
        </p:nvSpPr>
        <p:spPr>
          <a:xfrm>
            <a:off x="513184" y="3602038"/>
            <a:ext cx="7511143" cy="121853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Overiew</a:t>
            </a:r>
            <a:endParaRPr lang="en-US" dirty="0"/>
          </a:p>
        </p:txBody>
      </p:sp>
      <p:sp>
        <p:nvSpPr>
          <p:cNvPr id="7" name="Rectangle 6"/>
          <p:cNvSpPr/>
          <p:nvPr userDrawn="1"/>
        </p:nvSpPr>
        <p:spPr>
          <a:xfrm>
            <a:off x="0" y="6774024"/>
            <a:ext cx="12192000" cy="159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513184" y="4820575"/>
            <a:ext cx="2743200" cy="485982"/>
          </a:xfrm>
          <a:prstGeom prst="rect">
            <a:avLst/>
          </a:prstGeom>
        </p:spPr>
        <p:txBody>
          <a:bodyPr/>
          <a:lstStyle>
            <a:lvl1pPr>
              <a:defRPr>
                <a:solidFill>
                  <a:schemeClr val="bg1">
                    <a:lumMod val="50000"/>
                  </a:schemeClr>
                </a:solidFill>
              </a:defRPr>
            </a:lvl1pPr>
          </a:lstStyle>
          <a:p>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33581" y="2105658"/>
            <a:ext cx="1949164" cy="194916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518" y="295213"/>
            <a:ext cx="3477369" cy="1040086"/>
          </a:xfrm>
          <a:prstGeom prst="rect">
            <a:avLst/>
          </a:prstGeom>
        </p:spPr>
      </p:pic>
    </p:spTree>
    <p:extLst>
      <p:ext uri="{BB962C8B-B14F-4D97-AF65-F5344CB8AC3E}">
        <p14:creationId xmlns:p14="http://schemas.microsoft.com/office/powerpoint/2010/main" val="263639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_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074445"/>
            <a:ext cx="10515600" cy="2852737"/>
          </a:xfrm>
        </p:spPr>
        <p:txBody>
          <a:bodyPr anchor="b">
            <a:normAutofit/>
          </a:bodyPr>
          <a:lstStyle>
            <a:lvl1pPr>
              <a:defRPr sz="54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3954463"/>
            <a:ext cx="10515600" cy="1500187"/>
          </a:xfrm>
        </p:spPr>
        <p:txBody>
          <a:bodyPr>
            <a:normAutofit/>
          </a:bodyPr>
          <a:lstStyle>
            <a:lvl1pPr marL="0" indent="0">
              <a:lnSpc>
                <a:spcPct val="150000"/>
              </a:lnSpc>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E53A1EA-1DB7-4653-BCB7-2D9986EADF87}" type="slidenum">
              <a:rPr lang="en-US" smtClean="0"/>
              <a:t>‹#›</a:t>
            </a:fld>
            <a:endParaRPr lang="en-US"/>
          </a:p>
        </p:txBody>
      </p:sp>
    </p:spTree>
    <p:extLst>
      <p:ext uri="{BB962C8B-B14F-4D97-AF65-F5344CB8AC3E}">
        <p14:creationId xmlns:p14="http://schemas.microsoft.com/office/powerpoint/2010/main" val="2886655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ivi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831850" y="1074445"/>
            <a:ext cx="10515600" cy="2852737"/>
          </a:xfrm>
        </p:spPr>
        <p:txBody>
          <a:bodyPr anchor="b">
            <a:normAutofit/>
          </a:bodyPr>
          <a:lstStyle>
            <a:lvl1pPr>
              <a:defRPr sz="54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3954463"/>
            <a:ext cx="10515600" cy="1500187"/>
          </a:xfrm>
        </p:spPr>
        <p:txBody>
          <a:bodyPr>
            <a:normAutofit/>
          </a:bodyPr>
          <a:lstStyle>
            <a:lvl1pPr marL="0" indent="0">
              <a:lnSpc>
                <a:spcPct val="150000"/>
              </a:lnSpc>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E53A1EA-1DB7-4653-BCB7-2D9986EADF87}" type="slidenum">
              <a:rPr lang="en-US" smtClean="0"/>
              <a:t>‹#›</a:t>
            </a:fld>
            <a:endParaRPr lang="en-US"/>
          </a:p>
        </p:txBody>
      </p:sp>
    </p:spTree>
    <p:extLst>
      <p:ext uri="{BB962C8B-B14F-4D97-AF65-F5344CB8AC3E}">
        <p14:creationId xmlns:p14="http://schemas.microsoft.com/office/powerpoint/2010/main" val="2040736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7693" y="1181820"/>
            <a:ext cx="5581091" cy="4995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181820"/>
            <a:ext cx="5713444" cy="4995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E53A1EA-1DB7-4653-BCB7-2D9986EADF87}" type="slidenum">
              <a:rPr lang="en-US" smtClean="0"/>
              <a:t>‹#›</a:t>
            </a:fld>
            <a:endParaRPr lang="en-US"/>
          </a:p>
        </p:txBody>
      </p:sp>
      <p:sp>
        <p:nvSpPr>
          <p:cNvPr id="8"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dirty="0"/>
              <a:t>© 2017 BROCADE COMMUNICATIONS SYSTEMS, INC. COMPANY PROPRIETARY INFORMATION</a:t>
            </a:r>
          </a:p>
        </p:txBody>
      </p:sp>
    </p:spTree>
    <p:extLst>
      <p:ext uri="{BB962C8B-B14F-4D97-AF65-F5344CB8AC3E}">
        <p14:creationId xmlns:p14="http://schemas.microsoft.com/office/powerpoint/2010/main" val="3544778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E53A1EA-1DB7-4653-BCB7-2D9986EADF87}" type="slidenum">
              <a:rPr lang="en-US" smtClean="0"/>
              <a:t>‹#›</a:t>
            </a:fld>
            <a:endParaRPr lang="en-US"/>
          </a:p>
        </p:txBody>
      </p:sp>
      <p:sp>
        <p:nvSpPr>
          <p:cNvPr id="7"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dirty="0"/>
              <a:t>© 2017 BROCADE COMMUNICATIONS SYSTEMS, INC. COMPANY PROPRIETARY INFORMATION</a:t>
            </a:r>
          </a:p>
        </p:txBody>
      </p:sp>
    </p:spTree>
    <p:extLst>
      <p:ext uri="{BB962C8B-B14F-4D97-AF65-F5344CB8AC3E}">
        <p14:creationId xmlns:p14="http://schemas.microsoft.com/office/powerpoint/2010/main" val="3682584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53A1EA-1DB7-4653-BCB7-2D9986EADF87}" type="slidenum">
              <a:rPr lang="en-US" smtClean="0"/>
              <a:t>‹#›</a:t>
            </a:fld>
            <a:endParaRPr lang="en-US"/>
          </a:p>
        </p:txBody>
      </p:sp>
      <p:sp>
        <p:nvSpPr>
          <p:cNvPr id="6"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a:t>© 2017 BROCADE COMMUNICATIONS SYSTEMS, INC. COMPANY PROPRIETARY INFORMATION</a:t>
            </a:r>
            <a:endParaRPr lang="en-US" dirty="0"/>
          </a:p>
        </p:txBody>
      </p:sp>
      <p:sp>
        <p:nvSpPr>
          <p:cNvPr id="7" name="Text Placeholder 2"/>
          <p:cNvSpPr>
            <a:spLocks noGrp="1"/>
          </p:cNvSpPr>
          <p:nvPr>
            <p:ph idx="1"/>
          </p:nvPr>
        </p:nvSpPr>
        <p:spPr>
          <a:xfrm>
            <a:off x="287694" y="1181818"/>
            <a:ext cx="11597950" cy="48203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87694" y="4816"/>
            <a:ext cx="11597950" cy="970202"/>
          </a:xfrm>
        </p:spPr>
        <p:txBody>
          <a:bodyPr/>
          <a:lstStyle/>
          <a:p>
            <a:r>
              <a:rPr lang="en-US"/>
              <a:t>Click to edit Master title style</a:t>
            </a:r>
          </a:p>
        </p:txBody>
      </p:sp>
    </p:spTree>
    <p:extLst>
      <p:ext uri="{BB962C8B-B14F-4D97-AF65-F5344CB8AC3E}">
        <p14:creationId xmlns:p14="http://schemas.microsoft.com/office/powerpoint/2010/main" val="548197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Head and Content w/ Portrait Photo">
    <p:spTree>
      <p:nvGrpSpPr>
        <p:cNvPr id="1" name=""/>
        <p:cNvGrpSpPr/>
        <p:nvPr/>
      </p:nvGrpSpPr>
      <p:grpSpPr>
        <a:xfrm>
          <a:off x="0" y="0"/>
          <a:ext cx="0" cy="0"/>
          <a:chOff x="0" y="0"/>
          <a:chExt cx="0" cy="0"/>
        </a:xfrm>
      </p:grpSpPr>
      <p:sp>
        <p:nvSpPr>
          <p:cNvPr id="2" name="Title 1"/>
          <p:cNvSpPr>
            <a:spLocks noGrp="1"/>
          </p:cNvSpPr>
          <p:nvPr>
            <p:ph type="title"/>
          </p:nvPr>
        </p:nvSpPr>
        <p:spPr>
          <a:xfrm>
            <a:off x="916335" y="449671"/>
            <a:ext cx="10303183" cy="678728"/>
          </a:xfrm>
        </p:spPr>
        <p:txBody>
          <a:bodyPr vert="horz" lIns="0" tIns="0" rIns="91432" bIns="45716" rtlCol="0" anchor="t" anchorCtr="0">
            <a:noAutofit/>
          </a:bodyPr>
          <a:lstStyle>
            <a:lvl1pPr algn="l" defTabSz="609386" rtl="0" eaLnBrk="1" latinLnBrk="0" hangingPunct="1">
              <a:lnSpc>
                <a:spcPct val="85000"/>
              </a:lnSpc>
              <a:spcBef>
                <a:spcPct val="0"/>
              </a:spcBef>
              <a:buNone/>
              <a:defRPr lang="en-US" sz="4266" b="0" i="0" kern="1200" spc="-40" dirty="0">
                <a:solidFill>
                  <a:schemeClr val="tx1"/>
                </a:solidFill>
                <a:latin typeface="Dual 400" panose="02000603000000020004" pitchFamily="2" charset="0"/>
                <a:ea typeface="+mj-ea"/>
                <a:cs typeface="Dual 400" panose="02000603000000020004" pitchFamily="2" charset="0"/>
              </a:defRPr>
            </a:lvl1pPr>
          </a:lstStyle>
          <a:p>
            <a:pPr lvl="0"/>
            <a:r>
              <a:rPr lang="en-US"/>
              <a:t>Click to edit Master title style</a:t>
            </a:r>
            <a:endParaRPr lang="en-US" dirty="0"/>
          </a:p>
        </p:txBody>
      </p:sp>
      <p:sp>
        <p:nvSpPr>
          <p:cNvPr id="8" name="Text Placeholder 7"/>
          <p:cNvSpPr>
            <a:spLocks noGrp="1"/>
          </p:cNvSpPr>
          <p:nvPr>
            <p:ph type="body" sz="quarter" idx="13"/>
          </p:nvPr>
        </p:nvSpPr>
        <p:spPr>
          <a:xfrm>
            <a:off x="915678" y="1106661"/>
            <a:ext cx="10323824" cy="361949"/>
          </a:xfrm>
        </p:spPr>
        <p:txBody>
          <a:bodyPr lIns="0" tIns="0" rIns="182863" bIns="0" anchor="t" anchorCtr="0">
            <a:noAutofit/>
          </a:bodyPr>
          <a:lstStyle>
            <a:lvl1pPr marL="0" indent="0">
              <a:buNone/>
              <a:defRPr sz="2399" cap="none">
                <a:solidFill>
                  <a:schemeClr val="tx1"/>
                </a:solidFill>
              </a:defRPr>
            </a:lvl1pPr>
          </a:lstStyle>
          <a:p>
            <a:pPr lvl="0"/>
            <a:r>
              <a:rPr lang="en-US"/>
              <a:t>Click to edit Master text styles</a:t>
            </a:r>
          </a:p>
        </p:txBody>
      </p:sp>
      <p:sp>
        <p:nvSpPr>
          <p:cNvPr id="5" name="Text Placeholder 4"/>
          <p:cNvSpPr>
            <a:spLocks noGrp="1"/>
          </p:cNvSpPr>
          <p:nvPr>
            <p:ph type="body" sz="quarter" idx="14"/>
          </p:nvPr>
        </p:nvSpPr>
        <p:spPr>
          <a:xfrm>
            <a:off x="806961" y="1828801"/>
            <a:ext cx="7197789" cy="4329041"/>
          </a:xfrm>
        </p:spPr>
        <p:txBody>
          <a:bodyPr/>
          <a:lstStyle>
            <a:lvl1pPr>
              <a:lnSpc>
                <a:spcPct val="90000"/>
              </a:lnSpc>
              <a:defRPr>
                <a:solidFill>
                  <a:schemeClr val="tx1"/>
                </a:solidFill>
              </a:defRPr>
            </a:lvl1pPr>
            <a:lvl2pPr>
              <a:lnSpc>
                <a:spcPct val="10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8"/>
          </p:nvPr>
        </p:nvSpPr>
        <p:spPr>
          <a:xfrm>
            <a:off x="8193618" y="1817714"/>
            <a:ext cx="3511549" cy="4340127"/>
          </a:xfrm>
          <a:solidFill>
            <a:schemeClr val="bg1"/>
          </a:solidFill>
        </p:spPr>
        <p:txBody>
          <a:bodyPr/>
          <a:lstStyle/>
          <a:p>
            <a:r>
              <a:rPr lang="en-US" dirty="0"/>
              <a:t>Click icon to add picture</a:t>
            </a:r>
          </a:p>
        </p:txBody>
      </p:sp>
      <p:sp>
        <p:nvSpPr>
          <p:cNvPr id="12" name="Slide Number Placeholder 6"/>
          <p:cNvSpPr>
            <a:spLocks noGrp="1"/>
          </p:cNvSpPr>
          <p:nvPr>
            <p:ph type="sldNum" sz="quarter" idx="4"/>
          </p:nvPr>
        </p:nvSpPr>
        <p:spPr>
          <a:xfrm>
            <a:off x="10892798" y="6526318"/>
            <a:ext cx="342401" cy="155233"/>
          </a:xfrm>
          <a:prstGeom prst="rect">
            <a:avLst/>
          </a:prstGeom>
        </p:spPr>
        <p:txBody>
          <a:bodyPr vert="horz" wrap="square" lIns="0" tIns="0" rIns="0" bIns="0" rtlCol="0" anchor="b" anchorCtr="0"/>
          <a:lstStyle>
            <a:lvl1pPr algn="r">
              <a:defRPr sz="933" spc="53" baseline="0">
                <a:solidFill>
                  <a:schemeClr val="tx1"/>
                </a:solidFill>
                <a:latin typeface="Dual 400" panose="02000603000000020004" pitchFamily="2" charset="0"/>
              </a:defRPr>
            </a:lvl1pPr>
          </a:lstStyle>
          <a:p>
            <a:fld id="{7BCC8D0D-EAEC-449D-9161-023DFF90F2E2}" type="slidenum">
              <a:rPr lang="en-US" smtClean="0">
                <a:solidFill>
                  <a:srgbClr val="58595D"/>
                </a:solidFill>
              </a:rPr>
              <a:pPr/>
              <a:t>‹#›</a:t>
            </a:fld>
            <a:endParaRPr lang="en-US" dirty="0">
              <a:solidFill>
                <a:srgbClr val="58595D"/>
              </a:solidFill>
            </a:endParaRPr>
          </a:p>
        </p:txBody>
      </p:sp>
    </p:spTree>
    <p:extLst>
      <p:ext uri="{BB962C8B-B14F-4D97-AF65-F5344CB8AC3E}">
        <p14:creationId xmlns:p14="http://schemas.microsoft.com/office/powerpoint/2010/main" val="30764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089067"/>
            <a:ext cx="10515600" cy="2284812"/>
          </a:xfrm>
        </p:spPr>
        <p:txBody>
          <a:bodyPr anchor="ctr"/>
          <a:lstStyle>
            <a:lvl1pPr>
              <a:defRPr sz="6000"/>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E53A1EA-1DB7-4653-BCB7-2D9986EADF87}" type="slidenum">
              <a:rPr lang="en-US" smtClean="0"/>
              <a:t>‹#›</a:t>
            </a:fld>
            <a:endParaRPr lang="en-US"/>
          </a:p>
        </p:txBody>
      </p:sp>
    </p:spTree>
    <p:extLst>
      <p:ext uri="{BB962C8B-B14F-4D97-AF65-F5344CB8AC3E}">
        <p14:creationId xmlns:p14="http://schemas.microsoft.com/office/powerpoint/2010/main" val="277967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184" y="1642369"/>
            <a:ext cx="7511143" cy="1867594"/>
          </a:xfrm>
        </p:spPr>
        <p:txBody>
          <a:bodyPr anchor="b">
            <a:normAutofit/>
          </a:bodyPr>
          <a:lstStyle>
            <a:lvl1pPr algn="l">
              <a:defRPr sz="5400">
                <a:solidFill>
                  <a:schemeClr val="accent1"/>
                </a:solidFill>
              </a:defRPr>
            </a:lvl1pPr>
          </a:lstStyle>
          <a:p>
            <a:r>
              <a:rPr lang="en-US" dirty="0"/>
              <a:t>Title Page</a:t>
            </a:r>
          </a:p>
        </p:txBody>
      </p:sp>
      <p:sp>
        <p:nvSpPr>
          <p:cNvPr id="3" name="Subtitle 2"/>
          <p:cNvSpPr>
            <a:spLocks noGrp="1"/>
          </p:cNvSpPr>
          <p:nvPr>
            <p:ph type="subTitle" idx="1" hasCustomPrompt="1"/>
          </p:nvPr>
        </p:nvSpPr>
        <p:spPr>
          <a:xfrm>
            <a:off x="513184" y="3602038"/>
            <a:ext cx="7511143" cy="121853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Overiew</a:t>
            </a:r>
            <a:endParaRPr lang="en-US" dirty="0"/>
          </a:p>
        </p:txBody>
      </p:sp>
      <p:sp>
        <p:nvSpPr>
          <p:cNvPr id="7" name="Rectangle 6"/>
          <p:cNvSpPr/>
          <p:nvPr userDrawn="1"/>
        </p:nvSpPr>
        <p:spPr>
          <a:xfrm>
            <a:off x="0" y="6774024"/>
            <a:ext cx="12192000" cy="159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518" y="295213"/>
            <a:ext cx="3477369" cy="1040086"/>
          </a:xfrm>
          <a:prstGeom prst="rect">
            <a:avLst/>
          </a:prstGeom>
        </p:spPr>
      </p:pic>
      <p:sp>
        <p:nvSpPr>
          <p:cNvPr id="9" name="Date Placeholder 3"/>
          <p:cNvSpPr>
            <a:spLocks noGrp="1"/>
          </p:cNvSpPr>
          <p:nvPr>
            <p:ph type="dt" sz="half" idx="10"/>
          </p:nvPr>
        </p:nvSpPr>
        <p:spPr>
          <a:xfrm>
            <a:off x="513184" y="4820575"/>
            <a:ext cx="2743200" cy="485982"/>
          </a:xfrm>
          <a:prstGeom prst="rect">
            <a:avLst/>
          </a:prstGeom>
        </p:spPr>
        <p:txBody>
          <a:bodyPr/>
          <a:lstStyle>
            <a:lvl1pPr>
              <a:defRPr>
                <a:solidFill>
                  <a:schemeClr val="bg1">
                    <a:lumMod val="50000"/>
                  </a:schemeClr>
                </a:solidFill>
              </a:defRPr>
            </a:lvl1pPr>
          </a:lstStyle>
          <a:p>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33581" y="2105658"/>
            <a:ext cx="1949164" cy="1949164"/>
          </a:xfrm>
          <a:prstGeom prst="rect">
            <a:avLst/>
          </a:prstGeom>
        </p:spPr>
      </p:pic>
    </p:spTree>
    <p:extLst>
      <p:ext uri="{BB962C8B-B14F-4D97-AF65-F5344CB8AC3E}">
        <p14:creationId xmlns:p14="http://schemas.microsoft.com/office/powerpoint/2010/main" val="239232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E53A1EA-1DB7-4653-BCB7-2D9986EADF87}" type="slidenum">
              <a:rPr lang="en-US" smtClean="0"/>
              <a:t>‹#›</a:t>
            </a:fld>
            <a:endParaRPr lang="en-US"/>
          </a:p>
        </p:txBody>
      </p:sp>
      <p:sp>
        <p:nvSpPr>
          <p:cNvPr id="8" name="Title Placeholder 1"/>
          <p:cNvSpPr>
            <a:spLocks noGrp="1"/>
          </p:cNvSpPr>
          <p:nvPr>
            <p:ph type="title"/>
          </p:nvPr>
        </p:nvSpPr>
        <p:spPr>
          <a:xfrm>
            <a:off x="287694" y="4816"/>
            <a:ext cx="11597950" cy="9699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Text Placeholder 2"/>
          <p:cNvSpPr>
            <a:spLocks noGrp="1"/>
          </p:cNvSpPr>
          <p:nvPr>
            <p:ph idx="1"/>
          </p:nvPr>
        </p:nvSpPr>
        <p:spPr>
          <a:xfrm>
            <a:off x="287694" y="1175507"/>
            <a:ext cx="11597950" cy="49578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dirty="0"/>
              <a:t>© 2017 BROCADE COMMUNICATIONS SYSTEMS, INC. COMPANY PROPRIETARY INFORMATION</a:t>
            </a:r>
          </a:p>
        </p:txBody>
      </p:sp>
    </p:spTree>
    <p:extLst>
      <p:ext uri="{BB962C8B-B14F-4D97-AF65-F5344CB8AC3E}">
        <p14:creationId xmlns:p14="http://schemas.microsoft.com/office/powerpoint/2010/main" val="359947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Divider_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074445"/>
            <a:ext cx="10515600" cy="2852737"/>
          </a:xfrm>
        </p:spPr>
        <p:txBody>
          <a:bodyPr anchor="b">
            <a:normAutofit/>
          </a:bodyPr>
          <a:lstStyle>
            <a:lvl1pPr>
              <a:defRPr sz="54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3954463"/>
            <a:ext cx="10515600" cy="1500187"/>
          </a:xfrm>
        </p:spPr>
        <p:txBody>
          <a:bodyPr>
            <a:normAutofit/>
          </a:bodyPr>
          <a:lstStyle>
            <a:lvl1pPr marL="0" indent="0">
              <a:lnSpc>
                <a:spcPct val="150000"/>
              </a:lnSpc>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E53A1EA-1DB7-4653-BCB7-2D9986EADF87}" type="slidenum">
              <a:rPr lang="en-US" smtClean="0"/>
              <a:t>‹#›</a:t>
            </a:fld>
            <a:endParaRPr lang="en-US"/>
          </a:p>
        </p:txBody>
      </p:sp>
    </p:spTree>
    <p:extLst>
      <p:ext uri="{BB962C8B-B14F-4D97-AF65-F5344CB8AC3E}">
        <p14:creationId xmlns:p14="http://schemas.microsoft.com/office/powerpoint/2010/main" val="25212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Divi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831850" y="1074445"/>
            <a:ext cx="10515600" cy="2852737"/>
          </a:xfrm>
        </p:spPr>
        <p:txBody>
          <a:bodyPr anchor="b">
            <a:normAutofit/>
          </a:bodyPr>
          <a:lstStyle>
            <a:lvl1pPr>
              <a:defRPr sz="54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3954463"/>
            <a:ext cx="10515600" cy="1500187"/>
          </a:xfrm>
        </p:spPr>
        <p:txBody>
          <a:bodyPr>
            <a:normAutofit/>
          </a:bodyPr>
          <a:lstStyle>
            <a:lvl1pPr marL="0" indent="0">
              <a:lnSpc>
                <a:spcPct val="150000"/>
              </a:lnSpc>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E53A1EA-1DB7-4653-BCB7-2D9986EADF87}" type="slidenum">
              <a:rPr lang="en-US" smtClean="0"/>
              <a:t>‹#›</a:t>
            </a:fld>
            <a:endParaRPr lang="en-US"/>
          </a:p>
        </p:txBody>
      </p:sp>
    </p:spTree>
    <p:extLst>
      <p:ext uri="{BB962C8B-B14F-4D97-AF65-F5344CB8AC3E}">
        <p14:creationId xmlns:p14="http://schemas.microsoft.com/office/powerpoint/2010/main" val="388208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7693" y="1181820"/>
            <a:ext cx="5581091" cy="4995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181820"/>
            <a:ext cx="5713444" cy="4995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E53A1EA-1DB7-4653-BCB7-2D9986EADF87}" type="slidenum">
              <a:rPr lang="en-US" smtClean="0"/>
              <a:t>‹#›</a:t>
            </a:fld>
            <a:endParaRPr lang="en-US"/>
          </a:p>
        </p:txBody>
      </p:sp>
      <p:sp>
        <p:nvSpPr>
          <p:cNvPr id="8"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dirty="0"/>
              <a:t>© 2017 BROCADE COMMUNICATIONS SYSTEMS, INC. COMPANY PROPRIETARY INFORMATION</a:t>
            </a:r>
          </a:p>
        </p:txBody>
      </p:sp>
    </p:spTree>
    <p:extLst>
      <p:ext uri="{BB962C8B-B14F-4D97-AF65-F5344CB8AC3E}">
        <p14:creationId xmlns:p14="http://schemas.microsoft.com/office/powerpoint/2010/main" val="30627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E53A1EA-1DB7-4653-BCB7-2D9986EADF87}" type="slidenum">
              <a:rPr lang="en-US" smtClean="0"/>
              <a:t>‹#›</a:t>
            </a:fld>
            <a:endParaRPr lang="en-US"/>
          </a:p>
        </p:txBody>
      </p:sp>
      <p:sp>
        <p:nvSpPr>
          <p:cNvPr id="7"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dirty="0"/>
              <a:t>© 2017 BROCADE COMMUNICATIONS SYSTEMS, INC. COMPANY PROPRIETARY INFORMATION</a:t>
            </a:r>
          </a:p>
        </p:txBody>
      </p:sp>
    </p:spTree>
    <p:extLst>
      <p:ext uri="{BB962C8B-B14F-4D97-AF65-F5344CB8AC3E}">
        <p14:creationId xmlns:p14="http://schemas.microsoft.com/office/powerpoint/2010/main" val="336210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81400" y="6447453"/>
            <a:ext cx="8610600" cy="4105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 name="Group 7"/>
          <p:cNvGrpSpPr/>
          <p:nvPr userDrawn="1"/>
        </p:nvGrpSpPr>
        <p:grpSpPr>
          <a:xfrm>
            <a:off x="0" y="0"/>
            <a:ext cx="12192000" cy="1009290"/>
            <a:chOff x="0" y="0"/>
            <a:chExt cx="12192000" cy="1346403"/>
          </a:xfrm>
        </p:grpSpPr>
        <p:sp>
          <p:nvSpPr>
            <p:cNvPr id="9" name="Rectangle 8"/>
            <p:cNvSpPr/>
            <p:nvPr userDrawn="1"/>
          </p:nvSpPr>
          <p:spPr>
            <a:xfrm>
              <a:off x="0" y="0"/>
              <a:ext cx="12192000" cy="1341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0" name="Rectangle 9"/>
            <p:cNvSpPr/>
            <p:nvPr userDrawn="1"/>
          </p:nvSpPr>
          <p:spPr>
            <a:xfrm>
              <a:off x="0" y="1300684"/>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Placeholder 1"/>
          <p:cNvSpPr>
            <a:spLocks noGrp="1"/>
          </p:cNvSpPr>
          <p:nvPr>
            <p:ph type="title"/>
          </p:nvPr>
        </p:nvSpPr>
        <p:spPr>
          <a:xfrm>
            <a:off x="287694" y="4816"/>
            <a:ext cx="11597950" cy="9702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694" y="1175507"/>
            <a:ext cx="11597950" cy="4957874"/>
          </a:xfrm>
          <a:prstGeom prst="rect">
            <a:avLst/>
          </a:prstGeom>
        </p:spPr>
        <p:txBody>
          <a:bodyPr vert="horz" lIns="91440" tIns="9144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dirty="0"/>
              <a:t>© 2017 BROCADE COMMUNICATIONS SYSTEMS, INC. COMPANY PROPRIETARY INFORMATION</a:t>
            </a:r>
          </a:p>
        </p:txBody>
      </p:sp>
      <p:sp>
        <p:nvSpPr>
          <p:cNvPr id="6" name="Slide Number Placeholder 5"/>
          <p:cNvSpPr>
            <a:spLocks noGrp="1"/>
          </p:cNvSpPr>
          <p:nvPr>
            <p:ph type="sldNum" sz="quarter" idx="4"/>
          </p:nvPr>
        </p:nvSpPr>
        <p:spPr>
          <a:xfrm>
            <a:off x="9151321" y="64655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3A1EA-1DB7-4653-BCB7-2D9986EADF87}" type="slidenum">
              <a:rPr lang="en-US" smtClean="0"/>
              <a:t>‹#›</a:t>
            </a:fld>
            <a:endParaRPr lang="en-US"/>
          </a:p>
        </p:txBody>
      </p:sp>
      <p:pic>
        <p:nvPicPr>
          <p:cNvPr id="11" name="Pictur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12133" y="5996634"/>
            <a:ext cx="2222671" cy="937919"/>
          </a:xfrm>
          <a:prstGeom prst="rect">
            <a:avLst/>
          </a:prstGeom>
        </p:spPr>
      </p:pic>
    </p:spTree>
    <p:extLst>
      <p:ext uri="{BB962C8B-B14F-4D97-AF65-F5344CB8AC3E}">
        <p14:creationId xmlns:p14="http://schemas.microsoft.com/office/powerpoint/2010/main" val="1443916632"/>
      </p:ext>
    </p:extLst>
  </p:cSld>
  <p:clrMap bg1="lt1" tx1="dk1" bg2="lt2" tx2="dk2" accent1="accent1" accent2="accent2" accent3="accent3" accent4="accent4" accent5="accent5" accent6="accent6" hlink="hlink" folHlink="folHlink"/>
  <p:sldLayoutIdLst>
    <p:sldLayoutId id="2147483666" r:id="rId1"/>
    <p:sldLayoutId id="2147483665" r:id="rId2"/>
    <p:sldLayoutId id="2147483667" r:id="rId3"/>
    <p:sldLayoutId id="2147483649" r:id="rId4"/>
    <p:sldLayoutId id="2147483650" r:id="rId5"/>
    <p:sldLayoutId id="2147483651" r:id="rId6"/>
    <p:sldLayoutId id="2147483663" r:id="rId7"/>
    <p:sldLayoutId id="2147483652" r:id="rId8"/>
    <p:sldLayoutId id="2147483654" r:id="rId9"/>
    <p:sldLayoutId id="2147483655" r:id="rId10"/>
  </p:sldLayoutIdLst>
  <p:hf hdr="0" dt="0"/>
  <p:txStyles>
    <p:titleStyle>
      <a:lvl1pPr algn="l" defTabSz="914400" rtl="0" eaLnBrk="1" latinLnBrk="0" hangingPunct="1">
        <a:lnSpc>
          <a:spcPct val="90000"/>
        </a:lnSpc>
        <a:spcBef>
          <a:spcPct val="0"/>
        </a:spcBef>
        <a:buNone/>
        <a:defRPr sz="2800" kern="1200">
          <a:solidFill>
            <a:schemeClr val="bg1"/>
          </a:solidFill>
          <a:latin typeface="Helvetica" panose="020B0604020202020204" pitchFamily="34" charset="0"/>
          <a:ea typeface="+mj-ea"/>
          <a:cs typeface="+mj-cs"/>
        </a:defRPr>
      </a:lvl1pPr>
    </p:titleStyle>
    <p:bodyStyle>
      <a:lvl1pPr marL="396875" indent="-396875"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000" kern="1200">
          <a:solidFill>
            <a:schemeClr val="bg2">
              <a:lumMod val="25000"/>
            </a:schemeClr>
          </a:solidFill>
          <a:latin typeface="+mn-lt"/>
          <a:ea typeface="+mn-ea"/>
          <a:cs typeface="+mn-cs"/>
        </a:defRPr>
      </a:lvl1pPr>
      <a:lvl2pPr marL="630238"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lumMod val="25000"/>
            </a:schemeClr>
          </a:solidFill>
          <a:latin typeface="+mn-lt"/>
          <a:ea typeface="+mn-ea"/>
          <a:cs typeface="+mn-cs"/>
        </a:defRPr>
      </a:lvl2pPr>
      <a:lvl3pPr marL="854075" indent="-2286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3pPr>
      <a:lvl4pPr marL="1147763"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630238"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81400" y="6447453"/>
            <a:ext cx="8610600" cy="4105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 name="Group 7"/>
          <p:cNvGrpSpPr/>
          <p:nvPr userDrawn="1"/>
        </p:nvGrpSpPr>
        <p:grpSpPr>
          <a:xfrm>
            <a:off x="0" y="0"/>
            <a:ext cx="12192000" cy="1009290"/>
            <a:chOff x="0" y="0"/>
            <a:chExt cx="12192000" cy="1346403"/>
          </a:xfrm>
        </p:grpSpPr>
        <p:sp>
          <p:nvSpPr>
            <p:cNvPr id="9" name="Rectangle 8"/>
            <p:cNvSpPr/>
            <p:nvPr userDrawn="1"/>
          </p:nvSpPr>
          <p:spPr>
            <a:xfrm>
              <a:off x="0" y="0"/>
              <a:ext cx="12192000" cy="1341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0" name="Rectangle 9"/>
            <p:cNvSpPr/>
            <p:nvPr userDrawn="1"/>
          </p:nvSpPr>
          <p:spPr>
            <a:xfrm>
              <a:off x="0" y="1300684"/>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Placeholder 1"/>
          <p:cNvSpPr>
            <a:spLocks noGrp="1"/>
          </p:cNvSpPr>
          <p:nvPr>
            <p:ph type="title"/>
          </p:nvPr>
        </p:nvSpPr>
        <p:spPr>
          <a:xfrm>
            <a:off x="287694" y="4816"/>
            <a:ext cx="11597950" cy="9702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694" y="1175507"/>
            <a:ext cx="11597950" cy="49578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a:t>© 2017 BROCADE COMMUNICATIONS SYSTEMS, INC. COMPANY PROPRIETARY INFORMATION</a:t>
            </a:r>
            <a:endParaRPr lang="en-US" dirty="0"/>
          </a:p>
        </p:txBody>
      </p:sp>
      <p:sp>
        <p:nvSpPr>
          <p:cNvPr id="6" name="Slide Number Placeholder 5"/>
          <p:cNvSpPr>
            <a:spLocks noGrp="1"/>
          </p:cNvSpPr>
          <p:nvPr>
            <p:ph type="sldNum" sz="quarter" idx="4"/>
          </p:nvPr>
        </p:nvSpPr>
        <p:spPr>
          <a:xfrm>
            <a:off x="9151321" y="64655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3A1EA-1DB7-4653-BCB7-2D9986EADF87}" type="slidenum">
              <a:rPr lang="en-US" smtClean="0"/>
              <a:t>‹#›</a:t>
            </a:fld>
            <a:endParaRPr lang="en-US"/>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8464" y="6271923"/>
            <a:ext cx="2680778" cy="564792"/>
          </a:xfrm>
          <a:prstGeom prst="rect">
            <a:avLst/>
          </a:prstGeom>
        </p:spPr>
      </p:pic>
    </p:spTree>
    <p:extLst>
      <p:ext uri="{BB962C8B-B14F-4D97-AF65-F5344CB8AC3E}">
        <p14:creationId xmlns:p14="http://schemas.microsoft.com/office/powerpoint/2010/main" val="36219323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dt="0"/>
  <p:txStyles>
    <p:titleStyle>
      <a:lvl1pPr algn="l" defTabSz="914400" rtl="0" eaLnBrk="1" latinLnBrk="0" hangingPunct="1">
        <a:lnSpc>
          <a:spcPct val="90000"/>
        </a:lnSpc>
        <a:spcBef>
          <a:spcPct val="0"/>
        </a:spcBef>
        <a:buNone/>
        <a:defRPr sz="2800" kern="1200">
          <a:solidFill>
            <a:schemeClr val="bg1"/>
          </a:solidFill>
          <a:latin typeface="Helvetica" panose="020B0604020202020204" pitchFamily="34" charset="0"/>
          <a:ea typeface="+mj-ea"/>
          <a:cs typeface="+mj-cs"/>
        </a:defRPr>
      </a:lvl1pPr>
    </p:titleStyle>
    <p:bodyStyle>
      <a:lvl1pPr marL="396875" indent="-396875"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bg2">
              <a:lumMod val="25000"/>
            </a:schemeClr>
          </a:solidFill>
          <a:latin typeface="+mn-lt"/>
          <a:ea typeface="+mn-ea"/>
          <a:cs typeface="+mn-cs"/>
        </a:defRPr>
      </a:lvl1pPr>
      <a:lvl2pPr marL="630238" indent="-2286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2">
              <a:lumMod val="25000"/>
            </a:schemeClr>
          </a:solidFill>
          <a:latin typeface="+mn-lt"/>
          <a:ea typeface="+mn-ea"/>
          <a:cs typeface="+mn-cs"/>
        </a:defRPr>
      </a:lvl2pPr>
      <a:lvl3pPr marL="854075" indent="-2286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3pPr>
      <a:lvl4pPr marL="1147763" indent="-22860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630238" indent="-228600"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81400" y="6447453"/>
            <a:ext cx="8610600" cy="4105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 name="Group 7"/>
          <p:cNvGrpSpPr/>
          <p:nvPr userDrawn="1"/>
        </p:nvGrpSpPr>
        <p:grpSpPr>
          <a:xfrm>
            <a:off x="0" y="0"/>
            <a:ext cx="12192000" cy="1009290"/>
            <a:chOff x="0" y="0"/>
            <a:chExt cx="12192000" cy="1346403"/>
          </a:xfrm>
        </p:grpSpPr>
        <p:sp>
          <p:nvSpPr>
            <p:cNvPr id="9" name="Rectangle 8"/>
            <p:cNvSpPr/>
            <p:nvPr userDrawn="1"/>
          </p:nvSpPr>
          <p:spPr>
            <a:xfrm>
              <a:off x="0" y="0"/>
              <a:ext cx="12192000" cy="1341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0" name="Rectangle 9"/>
            <p:cNvSpPr/>
            <p:nvPr userDrawn="1"/>
          </p:nvSpPr>
          <p:spPr>
            <a:xfrm>
              <a:off x="0" y="1300684"/>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Placeholder 1"/>
          <p:cNvSpPr>
            <a:spLocks noGrp="1"/>
          </p:cNvSpPr>
          <p:nvPr>
            <p:ph type="title"/>
          </p:nvPr>
        </p:nvSpPr>
        <p:spPr>
          <a:xfrm>
            <a:off x="287694" y="4816"/>
            <a:ext cx="11597950" cy="9702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694" y="1175507"/>
            <a:ext cx="11597950" cy="4957874"/>
          </a:xfrm>
          <a:prstGeom prst="rect">
            <a:avLst/>
          </a:prstGeom>
        </p:spPr>
        <p:txBody>
          <a:bodyPr vert="horz" lIns="91440" tIns="9144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847382" y="6465594"/>
            <a:ext cx="476178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dirty="0"/>
              <a:t>© 2017 BROCADE COMMUNICATIONS SYSTEMS, INC. COMPANY PROPRIETARY INFORMATION</a:t>
            </a:r>
          </a:p>
        </p:txBody>
      </p:sp>
      <p:sp>
        <p:nvSpPr>
          <p:cNvPr id="6" name="Slide Number Placeholder 5"/>
          <p:cNvSpPr>
            <a:spLocks noGrp="1"/>
          </p:cNvSpPr>
          <p:nvPr>
            <p:ph type="sldNum" sz="quarter" idx="4"/>
          </p:nvPr>
        </p:nvSpPr>
        <p:spPr>
          <a:xfrm>
            <a:off x="9151321" y="64655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3A1EA-1DB7-4653-BCB7-2D9986EADF87}" type="slidenum">
              <a:rPr lang="en-US" smtClean="0"/>
              <a:t>‹#›</a:t>
            </a:fld>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5089" y="6113396"/>
            <a:ext cx="2070502" cy="873707"/>
          </a:xfrm>
          <a:prstGeom prst="rect">
            <a:avLst/>
          </a:prstGeom>
        </p:spPr>
      </p:pic>
    </p:spTree>
    <p:extLst>
      <p:ext uri="{BB962C8B-B14F-4D97-AF65-F5344CB8AC3E}">
        <p14:creationId xmlns:p14="http://schemas.microsoft.com/office/powerpoint/2010/main" val="6250742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dt="0"/>
  <p:txStyles>
    <p:titleStyle>
      <a:lvl1pPr algn="l" defTabSz="914400" rtl="0" eaLnBrk="1" latinLnBrk="0" hangingPunct="1">
        <a:lnSpc>
          <a:spcPct val="90000"/>
        </a:lnSpc>
        <a:spcBef>
          <a:spcPct val="0"/>
        </a:spcBef>
        <a:buNone/>
        <a:defRPr sz="2800" kern="1200">
          <a:solidFill>
            <a:schemeClr val="bg1"/>
          </a:solidFill>
          <a:latin typeface="Helvetica" panose="020B0604020202020204" pitchFamily="34" charset="0"/>
          <a:ea typeface="+mj-ea"/>
          <a:cs typeface="+mj-cs"/>
        </a:defRPr>
      </a:lvl1pPr>
    </p:titleStyle>
    <p:bodyStyle>
      <a:lvl1pPr marL="396875" indent="-396875"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000" kern="1200">
          <a:solidFill>
            <a:schemeClr val="bg2">
              <a:lumMod val="25000"/>
            </a:schemeClr>
          </a:solidFill>
          <a:latin typeface="+mn-lt"/>
          <a:ea typeface="+mn-ea"/>
          <a:cs typeface="+mn-cs"/>
        </a:defRPr>
      </a:lvl1pPr>
      <a:lvl2pPr marL="630238"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lumMod val="25000"/>
            </a:schemeClr>
          </a:solidFill>
          <a:latin typeface="+mn-lt"/>
          <a:ea typeface="+mn-ea"/>
          <a:cs typeface="+mn-cs"/>
        </a:defRPr>
      </a:lvl2pPr>
      <a:lvl3pPr marL="854075" indent="-2286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3pPr>
      <a:lvl4pPr marL="1147763"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630238"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hyperlink" Target="https://training.ruckuswireless.com/course/view.php?id=1302" TargetMode="External"/><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hyperlink" Target="https://training.ruckuswireless.com/course/view.php?id=1297"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jjudy@brocade.com"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partners.ruckuswireless.com/partner-program-overview"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hyperlink" Target="https://www.cwnp.com/certifications/cwna" TargetMode="External"/><Relationship Id="rId3" Type="http://schemas.openxmlformats.org/officeDocument/2006/relationships/hyperlink" Target="https://training.ruckuswireless.com/course/view.php?id=1300#section-0" TargetMode="External"/><Relationship Id="rId7" Type="http://schemas.openxmlformats.org/officeDocument/2006/relationships/hyperlink" Target="https://training.ruckuswireless.com/course/view.php?id=1288" TargetMode="External"/><Relationship Id="rId2" Type="http://schemas.openxmlformats.org/officeDocument/2006/relationships/hyperlink" Target="https://training.ruckuswireless.com/course/view.php?id=1294" TargetMode="External"/><Relationship Id="rId1" Type="http://schemas.openxmlformats.org/officeDocument/2006/relationships/slideLayout" Target="../slideLayouts/slideLayout12.xml"/><Relationship Id="rId6" Type="http://schemas.openxmlformats.org/officeDocument/2006/relationships/hyperlink" Target="https://training.ruckuswireless.com/course/view.php?id=1287" TargetMode="External"/><Relationship Id="rId5" Type="http://schemas.openxmlformats.org/officeDocument/2006/relationships/hyperlink" Target="https://training.ruckuswireless.com/course/view.php?id=1277" TargetMode="External"/><Relationship Id="rId4" Type="http://schemas.openxmlformats.org/officeDocument/2006/relationships/hyperlink" Target="https://training.ruckuswireless.com/course/view.php?id=1290" TargetMode="External"/><Relationship Id="rId9" Type="http://schemas.openxmlformats.org/officeDocument/2006/relationships/hyperlink" Target="http://www.brocade.com/en/education/certification/brocade-associate-campus-implementer.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raining.ruckuswireless.com/" TargetMode="External"/><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partners.ruckuswireless.com/appl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raining.ruckuswireless.com/" TargetMode="External"/><Relationship Id="rId1" Type="http://schemas.openxmlformats.org/officeDocument/2006/relationships/slideLayout" Target="../slideLayouts/slideLayout12.xml"/><Relationship Id="rId5" Type="http://schemas.openxmlformats.org/officeDocument/2006/relationships/hyperlink" Target="https://training.ruckuswireless.com/mod/page/view.php?id=848" TargetMode="Externa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training.ruckuswireless.com/mod/page/view.php?id=84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hyperlink" Target="https://training.ruckuswireless.com/mod/page/view.php?id=84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hyperlink" Target="https://training.ruckuswireless.com/mod/page/view.php?id=848" TargetMode="Externa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hyperlink" Target="https://www.cwnp.com/" TargetMode="External"/><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hyperlink" Target="mailto:jjudy@brocade.com" TargetMode="External"/><Relationship Id="rId4" Type="http://schemas.openxmlformats.org/officeDocument/2006/relationships/hyperlink" Target="https://www.cwnp.com/become-certified-wireless-network-profession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829" y="2613678"/>
            <a:ext cx="11210971" cy="1011238"/>
          </a:xfrm>
        </p:spPr>
        <p:txBody>
          <a:bodyPr>
            <a:noAutofit/>
          </a:bodyPr>
          <a:lstStyle/>
          <a:p>
            <a:r>
              <a:rPr lang="en-US" sz="4000" dirty="0"/>
              <a:t>Ruckus Ready Partner Program</a:t>
            </a:r>
            <a:br>
              <a:rPr lang="en-US" sz="4000" dirty="0"/>
            </a:br>
            <a:r>
              <a:rPr lang="en-US" sz="4000" dirty="0"/>
              <a:t>Education Requirements Guide</a:t>
            </a:r>
          </a:p>
        </p:txBody>
      </p:sp>
      <p:sp>
        <p:nvSpPr>
          <p:cNvPr id="3" name="Subtitle 2"/>
          <p:cNvSpPr>
            <a:spLocks noGrp="1"/>
          </p:cNvSpPr>
          <p:nvPr>
            <p:ph type="subTitle" idx="1"/>
          </p:nvPr>
        </p:nvSpPr>
        <p:spPr>
          <a:xfrm>
            <a:off x="466818" y="4638882"/>
            <a:ext cx="9641686" cy="894636"/>
          </a:xfrm>
        </p:spPr>
        <p:txBody>
          <a:bodyPr>
            <a:noAutofit/>
          </a:bodyPr>
          <a:lstStyle/>
          <a:p>
            <a:r>
              <a:rPr lang="en-US" dirty="0"/>
              <a:t>November 1, 2017</a:t>
            </a:r>
          </a:p>
        </p:txBody>
      </p:sp>
      <p:sp>
        <p:nvSpPr>
          <p:cNvPr id="4" name="Rectangle: Rounded Corners 3"/>
          <p:cNvSpPr/>
          <p:nvPr/>
        </p:nvSpPr>
        <p:spPr>
          <a:xfrm>
            <a:off x="1396652" y="895610"/>
            <a:ext cx="1246339" cy="2567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219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A4BF4-B27A-4E50-A4A4-2BF84FC5F18C}"/>
              </a:ext>
            </a:extLst>
          </p:cNvPr>
          <p:cNvSpPr>
            <a:spLocks noGrp="1"/>
          </p:cNvSpPr>
          <p:nvPr>
            <p:ph type="sldNum" sz="quarter" idx="12"/>
          </p:nvPr>
        </p:nvSpPr>
        <p:spPr/>
        <p:txBody>
          <a:bodyPr/>
          <a:lstStyle/>
          <a:p>
            <a:fld id="{9E53A1EA-1DB7-4653-BCB7-2D9986EADF87}" type="slidenum">
              <a:rPr lang="en-US" smtClean="0"/>
              <a:t>10</a:t>
            </a:fld>
            <a:endParaRPr lang="en-US"/>
          </a:p>
        </p:txBody>
      </p:sp>
      <p:sp>
        <p:nvSpPr>
          <p:cNvPr id="3" name="Footer Placeholder 2">
            <a:extLst>
              <a:ext uri="{FF2B5EF4-FFF2-40B4-BE49-F238E27FC236}">
                <a16:creationId xmlns:a16="http://schemas.microsoft.com/office/drawing/2014/main" id="{D0BB7B74-7241-4D4A-9EB2-91B19F1C8E34}"/>
              </a:ext>
            </a:extLst>
          </p:cNvPr>
          <p:cNvSpPr>
            <a:spLocks noGrp="1"/>
          </p:cNvSpPr>
          <p:nvPr>
            <p:ph type="ftr" sz="quarter" idx="3"/>
          </p:nvPr>
        </p:nvSpPr>
        <p:spPr/>
        <p:txBody>
          <a:bodyPr/>
          <a:lstStyle/>
          <a:p>
            <a:r>
              <a:rPr lang="en-US"/>
              <a:t>© 2017 BROCADE COMMUNICATIONS SYSTEMS, INC. COMPANY PROPRIETARY INFORMATION</a:t>
            </a:r>
            <a:endParaRPr lang="en-US" dirty="0"/>
          </a:p>
        </p:txBody>
      </p:sp>
      <p:sp>
        <p:nvSpPr>
          <p:cNvPr id="4" name="Title 3">
            <a:extLst>
              <a:ext uri="{FF2B5EF4-FFF2-40B4-BE49-F238E27FC236}">
                <a16:creationId xmlns:a16="http://schemas.microsoft.com/office/drawing/2014/main" id="{97700217-34F6-4CBF-B9BD-DED3C31A5B7F}"/>
              </a:ext>
            </a:extLst>
          </p:cNvPr>
          <p:cNvSpPr>
            <a:spLocks noGrp="1"/>
          </p:cNvSpPr>
          <p:nvPr>
            <p:ph type="title"/>
          </p:nvPr>
        </p:nvSpPr>
        <p:spPr/>
        <p:txBody>
          <a:bodyPr/>
          <a:lstStyle/>
          <a:p>
            <a:r>
              <a:rPr lang="en-US" dirty="0"/>
              <a:t>Course Details</a:t>
            </a:r>
          </a:p>
        </p:txBody>
      </p:sp>
      <p:graphicFrame>
        <p:nvGraphicFramePr>
          <p:cNvPr id="6" name="Content Placeholder 5">
            <a:extLst>
              <a:ext uri="{FF2B5EF4-FFF2-40B4-BE49-F238E27FC236}">
                <a16:creationId xmlns:a16="http://schemas.microsoft.com/office/drawing/2014/main" id="{0153B10C-CD1B-4502-A08F-04F8A1F4AFB2}"/>
              </a:ext>
            </a:extLst>
          </p:cNvPr>
          <p:cNvGraphicFramePr>
            <a:graphicFrameLocks noGrp="1"/>
          </p:cNvGraphicFramePr>
          <p:nvPr>
            <p:ph idx="1"/>
            <p:extLst>
              <p:ext uri="{D42A27DB-BD31-4B8C-83A1-F6EECF244321}">
                <p14:modId xmlns:p14="http://schemas.microsoft.com/office/powerpoint/2010/main" val="3906221567"/>
              </p:ext>
            </p:extLst>
          </p:nvPr>
        </p:nvGraphicFramePr>
        <p:xfrm>
          <a:off x="1140460" y="1099950"/>
          <a:ext cx="9939021" cy="4921193"/>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2207858">
                  <a:extLst>
                    <a:ext uri="{9D8B030D-6E8A-4147-A177-3AD203B41FA5}">
                      <a16:colId xmlns:a16="http://schemas.microsoft.com/office/drawing/2014/main" val="2302068440"/>
                    </a:ext>
                  </a:extLst>
                </a:gridCol>
                <a:gridCol w="1118637">
                  <a:extLst>
                    <a:ext uri="{9D8B030D-6E8A-4147-A177-3AD203B41FA5}">
                      <a16:colId xmlns:a16="http://schemas.microsoft.com/office/drawing/2014/main" val="769265863"/>
                    </a:ext>
                  </a:extLst>
                </a:gridCol>
                <a:gridCol w="1009817">
                  <a:extLst>
                    <a:ext uri="{9D8B030D-6E8A-4147-A177-3AD203B41FA5}">
                      <a16:colId xmlns:a16="http://schemas.microsoft.com/office/drawing/2014/main" val="467476760"/>
                    </a:ext>
                  </a:extLst>
                </a:gridCol>
                <a:gridCol w="1252297">
                  <a:extLst>
                    <a:ext uri="{9D8B030D-6E8A-4147-A177-3AD203B41FA5}">
                      <a16:colId xmlns:a16="http://schemas.microsoft.com/office/drawing/2014/main" val="4102984056"/>
                    </a:ext>
                  </a:extLst>
                </a:gridCol>
                <a:gridCol w="1015250">
                  <a:extLst>
                    <a:ext uri="{9D8B030D-6E8A-4147-A177-3AD203B41FA5}">
                      <a16:colId xmlns:a16="http://schemas.microsoft.com/office/drawing/2014/main" val="3850258560"/>
                    </a:ext>
                  </a:extLst>
                </a:gridCol>
                <a:gridCol w="1429292">
                  <a:extLst>
                    <a:ext uri="{9D8B030D-6E8A-4147-A177-3AD203B41FA5}">
                      <a16:colId xmlns:a16="http://schemas.microsoft.com/office/drawing/2014/main" val="879482036"/>
                    </a:ext>
                  </a:extLst>
                </a:gridCol>
                <a:gridCol w="1905870">
                  <a:extLst>
                    <a:ext uri="{9D8B030D-6E8A-4147-A177-3AD203B41FA5}">
                      <a16:colId xmlns:a16="http://schemas.microsoft.com/office/drawing/2014/main" val="3947845450"/>
                    </a:ext>
                  </a:extLst>
                </a:gridCol>
              </a:tblGrid>
              <a:tr h="587518">
                <a:tc>
                  <a:txBody>
                    <a:bodyPr/>
                    <a:lstStyle/>
                    <a:p>
                      <a:pPr marL="0" marR="0" algn="ctr">
                        <a:lnSpc>
                          <a:spcPct val="115000"/>
                        </a:lnSpc>
                        <a:spcBef>
                          <a:spcPts val="0"/>
                        </a:spcBef>
                        <a:spcAft>
                          <a:spcPts val="1000"/>
                        </a:spcAft>
                      </a:pPr>
                      <a:r>
                        <a:rPr lang="en-US" sz="1100" dirty="0">
                          <a:effectLst/>
                          <a:latin typeface="+mn-lt"/>
                        </a:rPr>
                        <a:t>Course</a:t>
                      </a:r>
                      <a:endParaRPr lang="en-US" sz="1400" dirty="0">
                        <a:effectLst/>
                        <a:latin typeface="+mn-lt"/>
                        <a:ea typeface="Helvetica" panose="020B0604020202020204" pitchFamily="34" charset="0"/>
                        <a:cs typeface="Times New Roman" panose="02020603050405020304" pitchFamily="18" charset="0"/>
                      </a:endParaRPr>
                    </a:p>
                  </a:txBody>
                  <a:tcPr marL="68580" marR="68580" marT="9525" marB="0">
                    <a:solidFill>
                      <a:schemeClr val="tx1">
                        <a:lumMod val="50000"/>
                        <a:lumOff val="50000"/>
                      </a:schemeClr>
                    </a:solidFill>
                  </a:tcPr>
                </a:tc>
                <a:tc>
                  <a:txBody>
                    <a:bodyPr/>
                    <a:lstStyle/>
                    <a:p>
                      <a:pPr marL="0" marR="0" algn="ctr">
                        <a:lnSpc>
                          <a:spcPct val="115000"/>
                        </a:lnSpc>
                        <a:spcBef>
                          <a:spcPts val="0"/>
                        </a:spcBef>
                        <a:spcAft>
                          <a:spcPts val="1000"/>
                        </a:spcAft>
                      </a:pPr>
                      <a:r>
                        <a:rPr lang="en-US" sz="1100" dirty="0">
                          <a:effectLst/>
                          <a:latin typeface="+mn-lt"/>
                        </a:rPr>
                        <a:t>Instructor Led or Virtual Led</a:t>
                      </a:r>
                      <a:endParaRPr lang="en-US" sz="1400" dirty="0">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tx1">
                        <a:lumMod val="50000"/>
                        <a:lumOff val="50000"/>
                      </a:schemeClr>
                    </a:solidFill>
                  </a:tcPr>
                </a:tc>
                <a:tc>
                  <a:txBody>
                    <a:bodyPr/>
                    <a:lstStyle/>
                    <a:p>
                      <a:pPr marL="0" marR="0" algn="ctr">
                        <a:lnSpc>
                          <a:spcPct val="115000"/>
                        </a:lnSpc>
                        <a:spcBef>
                          <a:spcPts val="0"/>
                        </a:spcBef>
                        <a:spcAft>
                          <a:spcPts val="1000"/>
                        </a:spcAft>
                      </a:pPr>
                      <a:r>
                        <a:rPr lang="en-US" sz="1100" dirty="0">
                          <a:effectLst/>
                          <a:latin typeface="+mn-lt"/>
                        </a:rPr>
                        <a:t>eLearning</a:t>
                      </a:r>
                      <a:endParaRPr lang="en-US" sz="1400" dirty="0">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tx1">
                        <a:lumMod val="50000"/>
                        <a:lumOff val="50000"/>
                      </a:schemeClr>
                    </a:solidFill>
                  </a:tcPr>
                </a:tc>
                <a:tc>
                  <a:txBody>
                    <a:bodyPr/>
                    <a:lstStyle/>
                    <a:p>
                      <a:pPr marL="0" marR="0" algn="ctr">
                        <a:lnSpc>
                          <a:spcPct val="115000"/>
                        </a:lnSpc>
                        <a:spcBef>
                          <a:spcPts val="0"/>
                        </a:spcBef>
                        <a:spcAft>
                          <a:spcPts val="1000"/>
                        </a:spcAft>
                      </a:pPr>
                      <a:r>
                        <a:rPr lang="en-US" sz="1100" b="1" dirty="0">
                          <a:effectLst/>
                          <a:latin typeface="+mn-lt"/>
                          <a:ea typeface="Helvetica" panose="020B0604020202020204" pitchFamily="34" charset="0"/>
                          <a:cs typeface="Times New Roman" panose="02020603050405020304" pitchFamily="18" charset="0"/>
                        </a:rPr>
                        <a:t>Estimated Course Cost</a:t>
                      </a:r>
                    </a:p>
                  </a:txBody>
                  <a:tcPr marL="68580" marR="68580" marT="9525" marB="0" anchor="ctr">
                    <a:solidFill>
                      <a:schemeClr val="tx1">
                        <a:lumMod val="50000"/>
                        <a:lumOff val="50000"/>
                      </a:schemeClr>
                    </a:solidFill>
                  </a:tcPr>
                </a:tc>
                <a:tc>
                  <a:txBody>
                    <a:bodyPr/>
                    <a:lstStyle/>
                    <a:p>
                      <a:pPr marL="0" marR="0" algn="ctr">
                        <a:lnSpc>
                          <a:spcPct val="115000"/>
                        </a:lnSpc>
                        <a:spcBef>
                          <a:spcPts val="0"/>
                        </a:spcBef>
                        <a:spcAft>
                          <a:spcPts val="1000"/>
                        </a:spcAft>
                      </a:pPr>
                      <a:r>
                        <a:rPr lang="en-US" sz="1100" b="1" dirty="0">
                          <a:effectLst/>
                          <a:latin typeface="+mn-lt"/>
                          <a:ea typeface="Helvetica" panose="020B0604020202020204" pitchFamily="34" charset="0"/>
                          <a:cs typeface="Times New Roman" panose="02020603050405020304" pitchFamily="18" charset="0"/>
                        </a:rPr>
                        <a:t>Years Valid</a:t>
                      </a:r>
                    </a:p>
                  </a:txBody>
                  <a:tcPr marL="68580" marR="68580" marT="9525" marB="0" anchor="ctr">
                    <a:solidFill>
                      <a:schemeClr val="tx1">
                        <a:lumMod val="50000"/>
                        <a:lumOff val="50000"/>
                      </a:schemeClr>
                    </a:solidFill>
                  </a:tcPr>
                </a:tc>
                <a:tc>
                  <a:txBody>
                    <a:bodyPr/>
                    <a:lstStyle/>
                    <a:p>
                      <a:pPr marL="0" marR="0" algn="ctr">
                        <a:lnSpc>
                          <a:spcPct val="115000"/>
                        </a:lnSpc>
                        <a:spcBef>
                          <a:spcPts val="0"/>
                        </a:spcBef>
                        <a:spcAft>
                          <a:spcPts val="1000"/>
                        </a:spcAft>
                      </a:pPr>
                      <a:r>
                        <a:rPr lang="en-US" sz="1100" b="1" dirty="0">
                          <a:effectLst/>
                          <a:latin typeface="+mn-lt"/>
                          <a:ea typeface="Helvetica" panose="020B0604020202020204" pitchFamily="34" charset="0"/>
                          <a:cs typeface="Times New Roman" panose="02020603050405020304" pitchFamily="18" charset="0"/>
                        </a:rPr>
                        <a:t>Courses that grandfather to new requirement</a:t>
                      </a:r>
                    </a:p>
                  </a:txBody>
                  <a:tcPr marL="68580" marR="68580" marT="9525" marB="0" anchor="ctr">
                    <a:solidFill>
                      <a:schemeClr val="tx1">
                        <a:lumMod val="50000"/>
                        <a:lumOff val="50000"/>
                      </a:schemeClr>
                    </a:solidFill>
                  </a:tcPr>
                </a:tc>
                <a:tc>
                  <a:txBody>
                    <a:bodyPr/>
                    <a:lstStyle/>
                    <a:p>
                      <a:pPr marL="0" marR="0" algn="ctr">
                        <a:lnSpc>
                          <a:spcPct val="115000"/>
                        </a:lnSpc>
                        <a:spcBef>
                          <a:spcPts val="0"/>
                        </a:spcBef>
                        <a:spcAft>
                          <a:spcPts val="1000"/>
                        </a:spcAft>
                      </a:pPr>
                      <a:r>
                        <a:rPr lang="en-US" sz="1100" b="1" dirty="0">
                          <a:effectLst/>
                          <a:latin typeface="+mn-lt"/>
                          <a:ea typeface="Helvetica" panose="020B0604020202020204" pitchFamily="34" charset="0"/>
                          <a:cs typeface="Times New Roman" panose="02020603050405020304" pitchFamily="18" charset="0"/>
                        </a:rPr>
                        <a:t>Accreditation and Certification Exam Cost</a:t>
                      </a:r>
                    </a:p>
                  </a:txBody>
                  <a:tcPr marL="68580" marR="68580" marT="9525" marB="0" anchor="ctr">
                    <a:solidFill>
                      <a:schemeClr val="tx1">
                        <a:lumMod val="50000"/>
                        <a:lumOff val="50000"/>
                      </a:schemeClr>
                    </a:solidFill>
                  </a:tcPr>
                </a:tc>
                <a:extLst>
                  <a:ext uri="{0D108BD9-81ED-4DB2-BD59-A6C34878D82A}">
                    <a16:rowId xmlns:a16="http://schemas.microsoft.com/office/drawing/2014/main" val="2369244080"/>
                  </a:ext>
                </a:extLst>
              </a:tr>
              <a:tr h="502654">
                <a:tc>
                  <a:txBody>
                    <a:bodyPr/>
                    <a:lstStyle/>
                    <a:p>
                      <a:pPr marL="0" marR="0">
                        <a:lnSpc>
                          <a:spcPct val="115000"/>
                        </a:lnSpc>
                        <a:spcBef>
                          <a:spcPts val="0"/>
                        </a:spcBef>
                        <a:spcAft>
                          <a:spcPts val="1000"/>
                        </a:spcAft>
                      </a:pPr>
                      <a:r>
                        <a:rPr lang="en-US" sz="1100" dirty="0">
                          <a:solidFill>
                            <a:schemeClr val="tx1"/>
                          </a:solidFill>
                          <a:effectLst/>
                          <a:latin typeface="+mn-lt"/>
                        </a:rPr>
                        <a:t>ICX 250 – Ruckus ICX Implementer</a:t>
                      </a:r>
                      <a:endParaRPr lang="en-US" sz="1400" dirty="0">
                        <a:solidFill>
                          <a:schemeClr val="tx1"/>
                        </a:solidFill>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lumMod val="65000"/>
                      </a:schemeClr>
                    </a:solidFill>
                  </a:tcPr>
                </a:tc>
                <a:tc>
                  <a:txBody>
                    <a:bodyPr/>
                    <a:lstStyle/>
                    <a:p>
                      <a:pPr marL="0" marR="0" algn="ctr">
                        <a:lnSpc>
                          <a:spcPct val="115000"/>
                        </a:lnSpc>
                        <a:spcBef>
                          <a:spcPts val="0"/>
                        </a:spcBef>
                        <a:spcAft>
                          <a:spcPts val="1000"/>
                        </a:spcAft>
                      </a:pPr>
                      <a:r>
                        <a:rPr lang="en-US" sz="1050" dirty="0">
                          <a:effectLst/>
                          <a:latin typeface="+mn-lt"/>
                        </a:rPr>
                        <a:t>N/A</a:t>
                      </a:r>
                      <a:endParaRPr lang="en-US" sz="1200" dirty="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a:effectLst/>
                          <a:latin typeface="+mn-lt"/>
                        </a:rPr>
                        <a:t>4.5 hours</a:t>
                      </a:r>
                      <a:endParaRPr lang="en-US" sz="120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ILT/vLT – NA</a:t>
                      </a:r>
                    </a:p>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eLearning - Free</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3 years</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Brocade BPIPA</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$150 – proctored exam</a:t>
                      </a:r>
                    </a:p>
                  </a:txBody>
                  <a:tcPr marL="68580" marR="68580" marT="9525" marB="0" anchor="ctr"/>
                </a:tc>
                <a:extLst>
                  <a:ext uri="{0D108BD9-81ED-4DB2-BD59-A6C34878D82A}">
                    <a16:rowId xmlns:a16="http://schemas.microsoft.com/office/drawing/2014/main" val="1223053914"/>
                  </a:ext>
                </a:extLst>
              </a:tr>
              <a:tr h="502654">
                <a:tc>
                  <a:txBody>
                    <a:bodyPr/>
                    <a:lstStyle/>
                    <a:p>
                      <a:pPr marL="0" marR="0">
                        <a:lnSpc>
                          <a:spcPct val="115000"/>
                        </a:lnSpc>
                        <a:spcBef>
                          <a:spcPts val="0"/>
                        </a:spcBef>
                        <a:spcAft>
                          <a:spcPts val="1000"/>
                        </a:spcAft>
                      </a:pPr>
                      <a:r>
                        <a:rPr lang="en-US" sz="1100">
                          <a:solidFill>
                            <a:schemeClr val="tx1"/>
                          </a:solidFill>
                          <a:effectLst/>
                          <a:latin typeface="+mn-lt"/>
                        </a:rPr>
                        <a:t>Wired SE Pre-Sales</a:t>
                      </a:r>
                      <a:endParaRPr lang="en-US" sz="1400">
                        <a:solidFill>
                          <a:schemeClr val="tx1"/>
                        </a:solidFill>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lumMod val="65000"/>
                      </a:schemeClr>
                    </a:solidFill>
                  </a:tcPr>
                </a:tc>
                <a:tc>
                  <a:txBody>
                    <a:bodyPr/>
                    <a:lstStyle/>
                    <a:p>
                      <a:pPr marL="0" marR="0" algn="ctr">
                        <a:lnSpc>
                          <a:spcPct val="115000"/>
                        </a:lnSpc>
                        <a:spcBef>
                          <a:spcPts val="0"/>
                        </a:spcBef>
                        <a:spcAft>
                          <a:spcPts val="1000"/>
                        </a:spcAft>
                      </a:pPr>
                      <a:r>
                        <a:rPr lang="en-US" sz="1050" dirty="0">
                          <a:effectLst/>
                          <a:latin typeface="+mn-lt"/>
                        </a:rPr>
                        <a:t>N/A</a:t>
                      </a:r>
                      <a:endParaRPr lang="en-US" sz="1200" dirty="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a:effectLst/>
                          <a:latin typeface="+mn-lt"/>
                        </a:rPr>
                        <a:t>1 hour</a:t>
                      </a:r>
                      <a:endParaRPr lang="en-US" sz="120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ILT/vLT – NA</a:t>
                      </a:r>
                    </a:p>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eLearning - Free</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1 year</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None</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No Cost</a:t>
                      </a:r>
                    </a:p>
                  </a:txBody>
                  <a:tcPr marL="68580" marR="68580" marT="9525" marB="0" anchor="ctr"/>
                </a:tc>
                <a:extLst>
                  <a:ext uri="{0D108BD9-81ED-4DB2-BD59-A6C34878D82A}">
                    <a16:rowId xmlns:a16="http://schemas.microsoft.com/office/drawing/2014/main" val="3573919276"/>
                  </a:ext>
                </a:extLst>
              </a:tr>
              <a:tr h="502654">
                <a:tc>
                  <a:txBody>
                    <a:bodyPr/>
                    <a:lstStyle/>
                    <a:p>
                      <a:pPr marL="0" marR="0">
                        <a:lnSpc>
                          <a:spcPct val="115000"/>
                        </a:lnSpc>
                        <a:spcBef>
                          <a:spcPts val="0"/>
                        </a:spcBef>
                        <a:spcAft>
                          <a:spcPts val="1000"/>
                        </a:spcAft>
                      </a:pPr>
                      <a:r>
                        <a:rPr lang="en-US" sz="1100" dirty="0">
                          <a:solidFill>
                            <a:schemeClr val="tx1"/>
                          </a:solidFill>
                          <a:effectLst/>
                          <a:latin typeface="+mn-lt"/>
                        </a:rPr>
                        <a:t>Wired Sales</a:t>
                      </a:r>
                      <a:endParaRPr lang="en-US" sz="1400" dirty="0">
                        <a:solidFill>
                          <a:schemeClr val="tx1"/>
                        </a:solidFill>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lumMod val="65000"/>
                      </a:schemeClr>
                    </a:solidFill>
                  </a:tcPr>
                </a:tc>
                <a:tc>
                  <a:txBody>
                    <a:bodyPr/>
                    <a:lstStyle/>
                    <a:p>
                      <a:pPr marL="0" marR="0" algn="ctr">
                        <a:lnSpc>
                          <a:spcPct val="115000"/>
                        </a:lnSpc>
                        <a:spcBef>
                          <a:spcPts val="0"/>
                        </a:spcBef>
                        <a:spcAft>
                          <a:spcPts val="1000"/>
                        </a:spcAft>
                      </a:pPr>
                      <a:r>
                        <a:rPr lang="en-US" sz="1050" dirty="0">
                          <a:effectLst/>
                          <a:latin typeface="+mn-lt"/>
                        </a:rPr>
                        <a:t>N/A</a:t>
                      </a:r>
                      <a:endParaRPr lang="en-US" sz="1200" dirty="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rPr>
                        <a:t>44 min </a:t>
                      </a:r>
                      <a:endParaRPr lang="en-US" sz="1200" dirty="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ILT/vLT – NA</a:t>
                      </a:r>
                    </a:p>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eLearning - Free</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1 year</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None</a:t>
                      </a:r>
                    </a:p>
                  </a:txBody>
                  <a:tcPr marL="68580" marR="68580" marT="9525"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50" dirty="0">
                          <a:effectLst/>
                          <a:latin typeface="+mn-lt"/>
                          <a:ea typeface="Helvetica" panose="020B0604020202020204" pitchFamily="34" charset="0"/>
                          <a:cs typeface="Times New Roman" panose="02020603050405020304" pitchFamily="18" charset="0"/>
                        </a:rPr>
                        <a:t>No Cost</a:t>
                      </a:r>
                    </a:p>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438716432"/>
                  </a:ext>
                </a:extLst>
              </a:tr>
              <a:tr h="287944">
                <a:tc>
                  <a:txBody>
                    <a:bodyPr/>
                    <a:lstStyle/>
                    <a:p>
                      <a:pPr marL="0" marR="0" algn="r">
                        <a:lnSpc>
                          <a:spcPct val="115000"/>
                        </a:lnSpc>
                        <a:spcBef>
                          <a:spcPts val="0"/>
                        </a:spcBef>
                        <a:spcAft>
                          <a:spcPts val="1000"/>
                        </a:spcAft>
                      </a:pPr>
                      <a:r>
                        <a:rPr lang="en-US" sz="1100" dirty="0">
                          <a:solidFill>
                            <a:schemeClr val="tx1"/>
                          </a:solidFill>
                          <a:effectLst/>
                          <a:latin typeface="+mn-lt"/>
                        </a:rPr>
                        <a:t>Total Time:</a:t>
                      </a:r>
                      <a:endParaRPr lang="en-US" sz="1400" dirty="0">
                        <a:solidFill>
                          <a:schemeClr val="tx1"/>
                        </a:solidFill>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solidFill>
                  </a:tcPr>
                </a:tc>
                <a:tc>
                  <a:txBody>
                    <a:bodyPr/>
                    <a:lstStyle/>
                    <a:p>
                      <a:pPr algn="ctr">
                        <a:lnSpc>
                          <a:spcPct val="110000"/>
                        </a:lnSpc>
                      </a:pPr>
                      <a:endParaRPr lang="en-US" sz="1050">
                        <a:effectLst/>
                        <a:latin typeface="+mn-lt"/>
                        <a:cs typeface="Times New Roman" panose="02020603050405020304" pitchFamily="18" charset="0"/>
                      </a:endParaRPr>
                    </a:p>
                  </a:txBody>
                  <a:tcPr marL="68580" marR="68580" marT="9525" marB="0" anchor="ctr">
                    <a:solidFill>
                      <a:schemeClr val="bg1"/>
                    </a:solidFill>
                  </a:tcPr>
                </a:tc>
                <a:tc>
                  <a:txBody>
                    <a:bodyPr/>
                    <a:lstStyle/>
                    <a:p>
                      <a:pPr marL="0" marR="0" algn="ctr">
                        <a:lnSpc>
                          <a:spcPct val="115000"/>
                        </a:lnSpc>
                        <a:spcBef>
                          <a:spcPts val="0"/>
                        </a:spcBef>
                        <a:spcAft>
                          <a:spcPts val="1000"/>
                        </a:spcAft>
                      </a:pPr>
                      <a:r>
                        <a:rPr lang="en-US" sz="1050" dirty="0">
                          <a:effectLst/>
                          <a:latin typeface="+mn-lt"/>
                        </a:rPr>
                        <a:t>6 hours</a:t>
                      </a:r>
                      <a:endParaRPr lang="en-US" sz="1200" dirty="0">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solidFill>
                  </a:tcPr>
                </a:tc>
                <a:tc>
                  <a:txBody>
                    <a:bodyPr/>
                    <a:lstStyle/>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solidFill>
                  </a:tcPr>
                </a:tc>
                <a:tc>
                  <a:txBody>
                    <a:bodyPr/>
                    <a:lstStyle/>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solidFill>
                  </a:tcPr>
                </a:tc>
                <a:tc>
                  <a:txBody>
                    <a:bodyPr/>
                    <a:lstStyle/>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solidFill>
                  </a:tcPr>
                </a:tc>
                <a:tc>
                  <a:txBody>
                    <a:bodyPr/>
                    <a:lstStyle/>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217842509"/>
                  </a:ext>
                </a:extLst>
              </a:tr>
              <a:tr h="502654">
                <a:tc>
                  <a:txBody>
                    <a:bodyPr/>
                    <a:lstStyle/>
                    <a:p>
                      <a:pPr marL="0" marR="0">
                        <a:lnSpc>
                          <a:spcPct val="115000"/>
                        </a:lnSpc>
                        <a:spcBef>
                          <a:spcPts val="0"/>
                        </a:spcBef>
                        <a:spcAft>
                          <a:spcPts val="1000"/>
                        </a:spcAft>
                      </a:pPr>
                      <a:r>
                        <a:rPr lang="en-US" sz="1100" dirty="0">
                          <a:solidFill>
                            <a:schemeClr val="tx1"/>
                          </a:solidFill>
                          <a:effectLst/>
                          <a:latin typeface="+mn-lt"/>
                        </a:rPr>
                        <a:t>WiSE 2017</a:t>
                      </a:r>
                      <a:endParaRPr lang="en-US" sz="1400" dirty="0">
                        <a:solidFill>
                          <a:schemeClr val="tx1"/>
                        </a:solidFill>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lumMod val="65000"/>
                      </a:schemeClr>
                    </a:solidFill>
                  </a:tcPr>
                </a:tc>
                <a:tc>
                  <a:txBody>
                    <a:bodyPr/>
                    <a:lstStyle/>
                    <a:p>
                      <a:pPr marL="0" marR="0" algn="ctr">
                        <a:lnSpc>
                          <a:spcPct val="115000"/>
                        </a:lnSpc>
                        <a:spcBef>
                          <a:spcPts val="0"/>
                        </a:spcBef>
                        <a:spcAft>
                          <a:spcPts val="1000"/>
                        </a:spcAft>
                      </a:pPr>
                      <a:r>
                        <a:rPr lang="en-US" sz="1050" dirty="0">
                          <a:effectLst/>
                          <a:latin typeface="+mn-lt"/>
                        </a:rPr>
                        <a:t>N/A</a:t>
                      </a:r>
                      <a:endParaRPr lang="en-US" sz="1200" dirty="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rPr>
                        <a:t>16 hours</a:t>
                      </a:r>
                      <a:endParaRPr lang="en-US" sz="1200" dirty="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ILT/vLT – NA</a:t>
                      </a:r>
                    </a:p>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eLearning - Free</a:t>
                      </a:r>
                    </a:p>
                  </a:txBody>
                  <a:tcPr marL="68580" marR="68580" marT="9525"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50" dirty="0">
                          <a:effectLst/>
                          <a:latin typeface="+mn-lt"/>
                          <a:ea typeface="Helvetica" panose="020B0604020202020204" pitchFamily="34" charset="0"/>
                          <a:cs typeface="Times New Roman" panose="02020603050405020304" pitchFamily="18" charset="0"/>
                        </a:rPr>
                        <a:t>3 years</a:t>
                      </a:r>
                    </a:p>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WiSE Level 1 will satisfy the Smartzone module in the curriculum</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No cost through Jan 31, 2018.  Feb 1, 2018 cost $50</a:t>
                      </a:r>
                    </a:p>
                  </a:txBody>
                  <a:tcPr marL="68580" marR="68580" marT="9525" marB="0" anchor="ctr"/>
                </a:tc>
                <a:extLst>
                  <a:ext uri="{0D108BD9-81ED-4DB2-BD59-A6C34878D82A}">
                    <a16:rowId xmlns:a16="http://schemas.microsoft.com/office/drawing/2014/main" val="858985699"/>
                  </a:ext>
                </a:extLst>
              </a:tr>
              <a:tr h="502654">
                <a:tc>
                  <a:txBody>
                    <a:bodyPr/>
                    <a:lstStyle/>
                    <a:p>
                      <a:pPr marL="0" marR="0">
                        <a:lnSpc>
                          <a:spcPct val="115000"/>
                        </a:lnSpc>
                        <a:spcBef>
                          <a:spcPts val="0"/>
                        </a:spcBef>
                        <a:spcAft>
                          <a:spcPts val="1000"/>
                        </a:spcAft>
                      </a:pPr>
                      <a:r>
                        <a:rPr lang="en-US" sz="1100" dirty="0">
                          <a:solidFill>
                            <a:schemeClr val="tx1"/>
                          </a:solidFill>
                          <a:effectLst/>
                          <a:latin typeface="+mn-lt"/>
                        </a:rPr>
                        <a:t>CWNA </a:t>
                      </a:r>
                      <a:r>
                        <a:rPr lang="en-US" sz="1050" dirty="0">
                          <a:solidFill>
                            <a:schemeClr val="tx1"/>
                          </a:solidFill>
                          <a:effectLst/>
                          <a:latin typeface="+mn-lt"/>
                        </a:rPr>
                        <a:t>(Industry Certification)*</a:t>
                      </a:r>
                      <a:endParaRPr lang="en-US" sz="1400" dirty="0">
                        <a:solidFill>
                          <a:schemeClr val="tx1"/>
                        </a:solidFill>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lumMod val="65000"/>
                      </a:schemeClr>
                    </a:solidFill>
                  </a:tcPr>
                </a:tc>
                <a:tc>
                  <a:txBody>
                    <a:bodyPr/>
                    <a:lstStyle/>
                    <a:p>
                      <a:pPr marL="0" marR="0" algn="ctr">
                        <a:lnSpc>
                          <a:spcPct val="115000"/>
                        </a:lnSpc>
                        <a:spcBef>
                          <a:spcPts val="0"/>
                        </a:spcBef>
                        <a:spcAft>
                          <a:spcPts val="1000"/>
                        </a:spcAft>
                      </a:pPr>
                      <a:r>
                        <a:rPr lang="en-US" sz="1050">
                          <a:effectLst/>
                          <a:latin typeface="+mn-lt"/>
                        </a:rPr>
                        <a:t>5 days</a:t>
                      </a:r>
                      <a:endParaRPr lang="en-US" sz="120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a:effectLst/>
                          <a:latin typeface="+mn-lt"/>
                        </a:rPr>
                        <a:t>10 hours</a:t>
                      </a:r>
                      <a:endParaRPr lang="en-US" sz="120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Refer to CWNP site</a:t>
                      </a:r>
                    </a:p>
                  </a:txBody>
                  <a:tcPr marL="68580" marR="68580" marT="9525"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50" dirty="0">
                          <a:effectLst/>
                          <a:latin typeface="+mn-lt"/>
                          <a:ea typeface="Helvetica" panose="020B0604020202020204" pitchFamily="34" charset="0"/>
                          <a:cs typeface="Times New Roman" panose="02020603050405020304" pitchFamily="18" charset="0"/>
                        </a:rPr>
                        <a:t>3 years</a:t>
                      </a:r>
                    </a:p>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None</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Varies by self paced or Live. Refer to CWNP site</a:t>
                      </a:r>
                    </a:p>
                  </a:txBody>
                  <a:tcPr marL="68580" marR="68580" marT="9525" marB="0" anchor="ctr"/>
                </a:tc>
                <a:extLst>
                  <a:ext uri="{0D108BD9-81ED-4DB2-BD59-A6C34878D82A}">
                    <a16:rowId xmlns:a16="http://schemas.microsoft.com/office/drawing/2014/main" val="931833231"/>
                  </a:ext>
                </a:extLst>
              </a:tr>
              <a:tr h="502654">
                <a:tc>
                  <a:txBody>
                    <a:bodyPr/>
                    <a:lstStyle/>
                    <a:p>
                      <a:pPr marL="0" marR="0">
                        <a:lnSpc>
                          <a:spcPct val="115000"/>
                        </a:lnSpc>
                        <a:spcBef>
                          <a:spcPts val="0"/>
                        </a:spcBef>
                        <a:spcAft>
                          <a:spcPts val="1000"/>
                        </a:spcAft>
                      </a:pPr>
                      <a:r>
                        <a:rPr lang="en-US" sz="1100" dirty="0">
                          <a:solidFill>
                            <a:schemeClr val="tx1"/>
                          </a:solidFill>
                          <a:effectLst/>
                          <a:latin typeface="+mn-lt"/>
                        </a:rPr>
                        <a:t>Wireless SE Pre-Sales</a:t>
                      </a:r>
                      <a:endParaRPr lang="en-US" sz="1400" dirty="0">
                        <a:solidFill>
                          <a:schemeClr val="tx1"/>
                        </a:solidFill>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lumMod val="65000"/>
                      </a:schemeClr>
                    </a:solidFill>
                  </a:tcPr>
                </a:tc>
                <a:tc>
                  <a:txBody>
                    <a:bodyPr/>
                    <a:lstStyle/>
                    <a:p>
                      <a:pPr marL="0" marR="0" algn="ctr">
                        <a:lnSpc>
                          <a:spcPct val="115000"/>
                        </a:lnSpc>
                        <a:spcBef>
                          <a:spcPts val="0"/>
                        </a:spcBef>
                        <a:spcAft>
                          <a:spcPts val="1000"/>
                        </a:spcAft>
                      </a:pPr>
                      <a:r>
                        <a:rPr lang="en-US" sz="1050" dirty="0">
                          <a:effectLst/>
                          <a:latin typeface="+mn-lt"/>
                        </a:rPr>
                        <a:t>N/A</a:t>
                      </a:r>
                      <a:endParaRPr lang="en-US" sz="1200" dirty="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rPr>
                        <a:t>23 min</a:t>
                      </a:r>
                      <a:endParaRPr lang="en-US" sz="1200" dirty="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ILT/vLT – NA</a:t>
                      </a:r>
                    </a:p>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eLearning - Free</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1 year</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None</a:t>
                      </a:r>
                    </a:p>
                  </a:txBody>
                  <a:tcPr marL="68580" marR="68580" marT="9525"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50" dirty="0">
                          <a:effectLst/>
                          <a:latin typeface="+mn-lt"/>
                          <a:ea typeface="Helvetica" panose="020B0604020202020204" pitchFamily="34" charset="0"/>
                          <a:cs typeface="Times New Roman" panose="02020603050405020304" pitchFamily="18" charset="0"/>
                        </a:rPr>
                        <a:t>No Cost</a:t>
                      </a:r>
                    </a:p>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2072519641"/>
                  </a:ext>
                </a:extLst>
              </a:tr>
              <a:tr h="502654">
                <a:tc>
                  <a:txBody>
                    <a:bodyPr/>
                    <a:lstStyle/>
                    <a:p>
                      <a:pPr marL="0" marR="0">
                        <a:lnSpc>
                          <a:spcPct val="115000"/>
                        </a:lnSpc>
                        <a:spcBef>
                          <a:spcPts val="0"/>
                        </a:spcBef>
                        <a:spcAft>
                          <a:spcPts val="1000"/>
                        </a:spcAft>
                      </a:pPr>
                      <a:r>
                        <a:rPr lang="en-US" sz="1100" dirty="0">
                          <a:solidFill>
                            <a:schemeClr val="tx1"/>
                          </a:solidFill>
                          <a:effectLst/>
                          <a:latin typeface="+mn-lt"/>
                        </a:rPr>
                        <a:t>Wireless Sales</a:t>
                      </a:r>
                      <a:endParaRPr lang="en-US" sz="1400" dirty="0">
                        <a:solidFill>
                          <a:schemeClr val="tx1"/>
                        </a:solidFill>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lumMod val="65000"/>
                      </a:schemeClr>
                    </a:solidFill>
                  </a:tcPr>
                </a:tc>
                <a:tc>
                  <a:txBody>
                    <a:bodyPr/>
                    <a:lstStyle/>
                    <a:p>
                      <a:pPr marL="0" marR="0" algn="ctr">
                        <a:lnSpc>
                          <a:spcPct val="115000"/>
                        </a:lnSpc>
                        <a:spcBef>
                          <a:spcPts val="0"/>
                        </a:spcBef>
                        <a:spcAft>
                          <a:spcPts val="1000"/>
                        </a:spcAft>
                      </a:pPr>
                      <a:r>
                        <a:rPr lang="en-US" sz="1050" dirty="0">
                          <a:effectLst/>
                          <a:latin typeface="+mn-lt"/>
                        </a:rPr>
                        <a:t>N/A</a:t>
                      </a:r>
                      <a:endParaRPr lang="en-US" sz="1200" dirty="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rPr>
                        <a:t>38 min </a:t>
                      </a:r>
                      <a:endParaRPr lang="en-US" sz="1200" dirty="0">
                        <a:effectLst/>
                        <a:latin typeface="+mn-lt"/>
                        <a:ea typeface="Helvetica" panose="020B060402020202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ILT/vLT – NA</a:t>
                      </a:r>
                    </a:p>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eLearning - Free</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1 year</a:t>
                      </a:r>
                    </a:p>
                  </a:txBody>
                  <a:tcPr marL="68580" marR="68580" marT="9525" marB="0" anchor="ctr"/>
                </a:tc>
                <a:tc>
                  <a:txBody>
                    <a:bodyPr/>
                    <a:lstStyle/>
                    <a:p>
                      <a:pPr marL="0" marR="0" algn="ctr">
                        <a:lnSpc>
                          <a:spcPct val="115000"/>
                        </a:lnSpc>
                        <a:spcBef>
                          <a:spcPts val="0"/>
                        </a:spcBef>
                        <a:spcAft>
                          <a:spcPts val="1000"/>
                        </a:spcAft>
                      </a:pPr>
                      <a:r>
                        <a:rPr lang="en-US" sz="1050" dirty="0">
                          <a:effectLst/>
                          <a:latin typeface="+mn-lt"/>
                          <a:ea typeface="Helvetica" panose="020B0604020202020204" pitchFamily="34" charset="0"/>
                          <a:cs typeface="Times New Roman" panose="02020603050405020304" pitchFamily="18" charset="0"/>
                        </a:rPr>
                        <a:t>None</a:t>
                      </a:r>
                    </a:p>
                  </a:txBody>
                  <a:tcPr marL="68580" marR="68580" marT="9525"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50" dirty="0">
                          <a:effectLst/>
                          <a:latin typeface="+mn-lt"/>
                          <a:ea typeface="Helvetica" panose="020B0604020202020204" pitchFamily="34" charset="0"/>
                          <a:cs typeface="Times New Roman" panose="02020603050405020304" pitchFamily="18" charset="0"/>
                        </a:rPr>
                        <a:t>No Cost</a:t>
                      </a:r>
                    </a:p>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020133867"/>
                  </a:ext>
                </a:extLst>
              </a:tr>
              <a:tr h="287944">
                <a:tc>
                  <a:txBody>
                    <a:bodyPr/>
                    <a:lstStyle/>
                    <a:p>
                      <a:pPr marL="0" marR="0" algn="r">
                        <a:lnSpc>
                          <a:spcPct val="115000"/>
                        </a:lnSpc>
                        <a:spcBef>
                          <a:spcPts val="0"/>
                        </a:spcBef>
                        <a:spcAft>
                          <a:spcPts val="1000"/>
                        </a:spcAft>
                      </a:pPr>
                      <a:r>
                        <a:rPr lang="en-US" sz="1100" dirty="0">
                          <a:solidFill>
                            <a:schemeClr val="tx1"/>
                          </a:solidFill>
                          <a:effectLst/>
                          <a:latin typeface="+mn-lt"/>
                        </a:rPr>
                        <a:t>Total Time:</a:t>
                      </a:r>
                      <a:endParaRPr lang="en-US" sz="1400" dirty="0">
                        <a:solidFill>
                          <a:schemeClr val="tx1"/>
                        </a:solidFill>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solidFill>
                  </a:tcPr>
                </a:tc>
                <a:tc>
                  <a:txBody>
                    <a:bodyPr/>
                    <a:lstStyle/>
                    <a:p>
                      <a:pPr algn="ctr">
                        <a:lnSpc>
                          <a:spcPct val="110000"/>
                        </a:lnSpc>
                      </a:pPr>
                      <a:endParaRPr lang="en-US" sz="1050" dirty="0">
                        <a:effectLst/>
                        <a:latin typeface="+mn-lt"/>
                        <a:cs typeface="Times New Roman" panose="02020603050405020304" pitchFamily="18" charset="0"/>
                      </a:endParaRPr>
                    </a:p>
                  </a:txBody>
                  <a:tcPr marL="68580" marR="68580" marT="9525" marB="0" anchor="ctr">
                    <a:solidFill>
                      <a:schemeClr val="bg1"/>
                    </a:solidFill>
                  </a:tcPr>
                </a:tc>
                <a:tc>
                  <a:txBody>
                    <a:bodyPr/>
                    <a:lstStyle/>
                    <a:p>
                      <a:pPr marL="0" marR="0" algn="ctr">
                        <a:lnSpc>
                          <a:spcPct val="115000"/>
                        </a:lnSpc>
                        <a:spcBef>
                          <a:spcPts val="0"/>
                        </a:spcBef>
                        <a:spcAft>
                          <a:spcPts val="1000"/>
                        </a:spcAft>
                      </a:pPr>
                      <a:r>
                        <a:rPr lang="en-US" sz="1050" dirty="0">
                          <a:effectLst/>
                          <a:latin typeface="+mn-lt"/>
                        </a:rPr>
                        <a:t>27 hours</a:t>
                      </a:r>
                      <a:endParaRPr lang="en-US" sz="1200" dirty="0">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solidFill>
                  </a:tcPr>
                </a:tc>
                <a:tc>
                  <a:txBody>
                    <a:bodyPr/>
                    <a:lstStyle/>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solidFill>
                  </a:tcPr>
                </a:tc>
                <a:tc>
                  <a:txBody>
                    <a:bodyPr/>
                    <a:lstStyle/>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solidFill>
                  </a:tcPr>
                </a:tc>
                <a:tc>
                  <a:txBody>
                    <a:bodyPr/>
                    <a:lstStyle/>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solidFill>
                  </a:tcPr>
                </a:tc>
                <a:tc>
                  <a:txBody>
                    <a:bodyPr/>
                    <a:lstStyle/>
                    <a:p>
                      <a:pPr marL="0" marR="0" algn="ctr">
                        <a:lnSpc>
                          <a:spcPct val="115000"/>
                        </a:lnSpc>
                        <a:spcBef>
                          <a:spcPts val="0"/>
                        </a:spcBef>
                        <a:spcAft>
                          <a:spcPts val="1000"/>
                        </a:spcAft>
                      </a:pPr>
                      <a:endParaRPr lang="en-US" sz="1050" dirty="0">
                        <a:effectLst/>
                        <a:latin typeface="+mn-lt"/>
                        <a:ea typeface="Helvetica" panose="020B0604020202020204" pitchFamily="34" charset="0"/>
                        <a:cs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813804308"/>
                  </a:ext>
                </a:extLst>
              </a:tr>
            </a:tbl>
          </a:graphicData>
        </a:graphic>
      </p:graphicFrame>
      <p:sp>
        <p:nvSpPr>
          <p:cNvPr id="5" name="TextBox 4">
            <a:extLst>
              <a:ext uri="{FF2B5EF4-FFF2-40B4-BE49-F238E27FC236}">
                <a16:creationId xmlns:a16="http://schemas.microsoft.com/office/drawing/2014/main" id="{5594958C-F33C-455F-A8F8-C6C30C91E45E}"/>
              </a:ext>
            </a:extLst>
          </p:cNvPr>
          <p:cNvSpPr txBox="1"/>
          <p:nvPr/>
        </p:nvSpPr>
        <p:spPr>
          <a:xfrm>
            <a:off x="9067800" y="228190"/>
            <a:ext cx="3124200" cy="523220"/>
          </a:xfrm>
          <a:prstGeom prst="rect">
            <a:avLst/>
          </a:prstGeom>
          <a:noFill/>
        </p:spPr>
        <p:txBody>
          <a:bodyPr wrap="square" rtlCol="0">
            <a:spAutoFit/>
          </a:bodyPr>
          <a:lstStyle/>
          <a:p>
            <a:r>
              <a:rPr lang="en-US" sz="1400" dirty="0">
                <a:solidFill>
                  <a:schemeClr val="bg1"/>
                </a:solidFill>
              </a:rPr>
              <a:t>MDF can be used to pay for training and certification/accreditation exams</a:t>
            </a:r>
          </a:p>
        </p:txBody>
      </p:sp>
      <p:sp>
        <p:nvSpPr>
          <p:cNvPr id="9" name="TextBox 8">
            <a:extLst>
              <a:ext uri="{FF2B5EF4-FFF2-40B4-BE49-F238E27FC236}">
                <a16:creationId xmlns:a16="http://schemas.microsoft.com/office/drawing/2014/main" id="{E940A4FF-388B-4F4B-8704-51CAC2572415}"/>
              </a:ext>
            </a:extLst>
          </p:cNvPr>
          <p:cNvSpPr txBox="1"/>
          <p:nvPr/>
        </p:nvSpPr>
        <p:spPr>
          <a:xfrm rot="16200000">
            <a:off x="52189" y="2385180"/>
            <a:ext cx="1832612" cy="369332"/>
          </a:xfrm>
          <a:prstGeom prst="rect">
            <a:avLst/>
          </a:prstGeom>
          <a:solidFill>
            <a:schemeClr val="accent1"/>
          </a:solidFill>
          <a:ln>
            <a:solidFill>
              <a:schemeClr val="tx1"/>
            </a:solidFill>
          </a:ln>
        </p:spPr>
        <p:txBody>
          <a:bodyPr wrap="square" rtlCol="0">
            <a:spAutoFit/>
          </a:bodyPr>
          <a:lstStyle/>
          <a:p>
            <a:pPr algn="ctr"/>
            <a:r>
              <a:rPr lang="en-US" dirty="0"/>
              <a:t>Wired</a:t>
            </a:r>
          </a:p>
        </p:txBody>
      </p:sp>
      <p:sp>
        <p:nvSpPr>
          <p:cNvPr id="10" name="TextBox 9">
            <a:extLst>
              <a:ext uri="{FF2B5EF4-FFF2-40B4-BE49-F238E27FC236}">
                <a16:creationId xmlns:a16="http://schemas.microsoft.com/office/drawing/2014/main" id="{C69BBCE9-4AED-42D2-8FAE-EB6EF5E47ABA}"/>
              </a:ext>
            </a:extLst>
          </p:cNvPr>
          <p:cNvSpPr txBox="1"/>
          <p:nvPr/>
        </p:nvSpPr>
        <p:spPr>
          <a:xfrm rot="16200000">
            <a:off x="-186287" y="4456269"/>
            <a:ext cx="2309565" cy="369332"/>
          </a:xfrm>
          <a:prstGeom prst="rect">
            <a:avLst/>
          </a:prstGeom>
          <a:solidFill>
            <a:schemeClr val="accent1"/>
          </a:solidFill>
          <a:ln>
            <a:solidFill>
              <a:schemeClr val="tx1"/>
            </a:solidFill>
          </a:ln>
        </p:spPr>
        <p:txBody>
          <a:bodyPr wrap="square" rtlCol="0">
            <a:spAutoFit/>
          </a:bodyPr>
          <a:lstStyle/>
          <a:p>
            <a:pPr algn="ctr"/>
            <a:r>
              <a:rPr lang="en-US" dirty="0"/>
              <a:t>Wireless</a:t>
            </a:r>
          </a:p>
        </p:txBody>
      </p:sp>
      <p:sp>
        <p:nvSpPr>
          <p:cNvPr id="7" name="TextBox 6">
            <a:extLst>
              <a:ext uri="{FF2B5EF4-FFF2-40B4-BE49-F238E27FC236}">
                <a16:creationId xmlns:a16="http://schemas.microsoft.com/office/drawing/2014/main" id="{96E215E1-61FA-4C99-AF7D-AE2BA6D0C1D1}"/>
              </a:ext>
            </a:extLst>
          </p:cNvPr>
          <p:cNvSpPr txBox="1"/>
          <p:nvPr/>
        </p:nvSpPr>
        <p:spPr>
          <a:xfrm>
            <a:off x="1153161" y="6018440"/>
            <a:ext cx="4333238" cy="230832"/>
          </a:xfrm>
          <a:prstGeom prst="rect">
            <a:avLst/>
          </a:prstGeom>
          <a:noFill/>
        </p:spPr>
        <p:txBody>
          <a:bodyPr wrap="none" rtlCol="0">
            <a:spAutoFit/>
          </a:bodyPr>
          <a:lstStyle/>
          <a:p>
            <a:r>
              <a:rPr lang="en-US" sz="900" dirty="0"/>
              <a:t>*Target to have CWNA eLearning course on Ruckus Training Portal in early 2018</a:t>
            </a:r>
          </a:p>
        </p:txBody>
      </p:sp>
    </p:spTree>
    <p:extLst>
      <p:ext uri="{BB962C8B-B14F-4D97-AF65-F5344CB8AC3E}">
        <p14:creationId xmlns:p14="http://schemas.microsoft.com/office/powerpoint/2010/main" val="252024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53A1EA-1DB7-4653-BCB7-2D9986EADF87}" type="slidenum">
              <a:rPr lang="en-US" smtClean="0"/>
              <a:t>11</a:t>
            </a:fld>
            <a:endParaRPr lang="en-US"/>
          </a:p>
        </p:txBody>
      </p:sp>
      <p:sp>
        <p:nvSpPr>
          <p:cNvPr id="3" name="Footer Placeholder 2"/>
          <p:cNvSpPr>
            <a:spLocks noGrp="1"/>
          </p:cNvSpPr>
          <p:nvPr>
            <p:ph type="ftr" sz="quarter" idx="3"/>
          </p:nvPr>
        </p:nvSpPr>
        <p:spPr/>
        <p:txBody>
          <a:bodyPr/>
          <a:lstStyle/>
          <a:p>
            <a:r>
              <a:rPr lang="en-US"/>
              <a:t>© 2017 BROCADE COMMUNICATIONS SYSTEMS, INC. COMPANY PROPRIETARY INFORMATION</a:t>
            </a:r>
            <a:endParaRPr lang="en-US" dirty="0"/>
          </a:p>
        </p:txBody>
      </p:sp>
      <p:sp>
        <p:nvSpPr>
          <p:cNvPr id="4" name="Title 3"/>
          <p:cNvSpPr>
            <a:spLocks noGrp="1"/>
          </p:cNvSpPr>
          <p:nvPr>
            <p:ph type="title"/>
          </p:nvPr>
        </p:nvSpPr>
        <p:spPr/>
        <p:txBody>
          <a:bodyPr/>
          <a:lstStyle/>
          <a:p>
            <a:r>
              <a:rPr lang="en-US" dirty="0"/>
              <a:t>Sales &amp; Pre-Sales Course Descriptions</a:t>
            </a:r>
          </a:p>
        </p:txBody>
      </p:sp>
      <p:sp>
        <p:nvSpPr>
          <p:cNvPr id="12" name="TextBox 11"/>
          <p:cNvSpPr txBox="1"/>
          <p:nvPr/>
        </p:nvSpPr>
        <p:spPr>
          <a:xfrm>
            <a:off x="435878" y="1197682"/>
            <a:ext cx="4865795" cy="4224233"/>
          </a:xfrm>
          <a:prstGeom prst="rect">
            <a:avLst/>
          </a:prstGeom>
          <a:noFill/>
        </p:spPr>
        <p:txBody>
          <a:bodyPr wrap="square" rtlCol="0">
            <a:spAutoFit/>
          </a:bodyPr>
          <a:lstStyle/>
          <a:p>
            <a:r>
              <a:rPr lang="en-US" sz="1200" b="1" dirty="0">
                <a:solidFill>
                  <a:schemeClr val="accent1"/>
                </a:solidFill>
              </a:rPr>
              <a:t>Wired Portfolio Sales Training</a:t>
            </a:r>
          </a:p>
          <a:p>
            <a:r>
              <a:rPr lang="en-US" sz="1200" b="1" dirty="0"/>
              <a:t>Who Should Attend:</a:t>
            </a:r>
            <a:endParaRPr lang="en-US" sz="1200" dirty="0"/>
          </a:p>
          <a:p>
            <a:r>
              <a:rPr lang="en-US" sz="1050" dirty="0"/>
              <a:t>This course is designed for Ruckus sales personnel, system engineers, VARs, and Ruckus Partners desiring a high-level understanding of all Ruckus products.</a:t>
            </a:r>
          </a:p>
          <a:p>
            <a:r>
              <a:rPr lang="en-US" sz="1050" b="1" dirty="0"/>
              <a:t>Course Description:</a:t>
            </a:r>
            <a:endParaRPr lang="en-US" sz="1050" dirty="0"/>
          </a:p>
          <a:p>
            <a:r>
              <a:rPr lang="en-US" sz="1050" dirty="0"/>
              <a:t>This course has the following three modules:</a:t>
            </a:r>
          </a:p>
          <a:p>
            <a:r>
              <a:rPr lang="en-US" sz="1050" dirty="0"/>
              <a:t>Wired Infrastructure – Customer Challenges</a:t>
            </a:r>
          </a:p>
          <a:p>
            <a:r>
              <a:rPr lang="en-US" sz="1050" dirty="0"/>
              <a:t>Wired Infrastructure – Ruckus ICX Switching Overview</a:t>
            </a:r>
          </a:p>
          <a:p>
            <a:r>
              <a:rPr lang="en-US" sz="1050" dirty="0"/>
              <a:t>Wired Infrastructure – Intro to Campus Fabric</a:t>
            </a:r>
          </a:p>
          <a:p>
            <a:r>
              <a:rPr lang="en-US" sz="1050" b="1" dirty="0"/>
              <a:t>Delivery Options:</a:t>
            </a:r>
            <a:r>
              <a:rPr lang="en-US" sz="1050" dirty="0"/>
              <a:t> Self-paced online training</a:t>
            </a:r>
          </a:p>
          <a:p>
            <a:r>
              <a:rPr lang="en-US" sz="1050" b="1" dirty="0"/>
              <a:t>Duration:</a:t>
            </a:r>
            <a:r>
              <a:rPr lang="en-US" sz="1050" dirty="0"/>
              <a:t>  44 minutes</a:t>
            </a:r>
          </a:p>
          <a:p>
            <a:endParaRPr lang="en-US" sz="1200" b="1" dirty="0"/>
          </a:p>
          <a:p>
            <a:r>
              <a:rPr lang="en-US" sz="1200" b="1" dirty="0">
                <a:solidFill>
                  <a:schemeClr val="accent1"/>
                </a:solidFill>
              </a:rPr>
              <a:t>Wired Portfolio Sales Engineer Pre-Sales Training</a:t>
            </a:r>
          </a:p>
          <a:p>
            <a:r>
              <a:rPr lang="en-US" sz="1050" b="1" dirty="0"/>
              <a:t>Who Should Attend:</a:t>
            </a:r>
            <a:endParaRPr lang="en-US" sz="1050" dirty="0"/>
          </a:p>
          <a:p>
            <a:r>
              <a:rPr lang="en-US" sz="1050" dirty="0"/>
              <a:t>This course is designed for all Ruckus and Partner Sales Engineers desiring a high-level understanding of all Ruckus products.</a:t>
            </a:r>
          </a:p>
          <a:p>
            <a:r>
              <a:rPr lang="en-US" sz="1050" b="1" dirty="0"/>
              <a:t>Course Description:</a:t>
            </a:r>
            <a:endParaRPr lang="en-US" sz="1050" dirty="0"/>
          </a:p>
          <a:p>
            <a:r>
              <a:rPr lang="en-US" sz="1050" dirty="0"/>
              <a:t>In this training module you will learn about common customer challenges and how the Ruckus ICX product family addresses these customer pain points, review the entire portfolio of ICX switches and their features, discuss how you can WIN with Ruckus solutions, highlight our competitive differentiators, and look at resources for more information and help.</a:t>
            </a:r>
          </a:p>
          <a:p>
            <a:r>
              <a:rPr lang="en-US" sz="1050" b="1" dirty="0"/>
              <a:t>Delivery Options:</a:t>
            </a:r>
            <a:r>
              <a:rPr lang="en-US" sz="1050" dirty="0"/>
              <a:t> Self-paced online training</a:t>
            </a:r>
          </a:p>
          <a:p>
            <a:r>
              <a:rPr lang="en-US" sz="1050" b="1" dirty="0"/>
              <a:t>Duration:</a:t>
            </a:r>
            <a:r>
              <a:rPr lang="en-US" sz="1050" dirty="0"/>
              <a:t> 59 minutes</a:t>
            </a:r>
          </a:p>
        </p:txBody>
      </p:sp>
      <p:sp>
        <p:nvSpPr>
          <p:cNvPr id="17" name="TextBox 16"/>
          <p:cNvSpPr txBox="1"/>
          <p:nvPr/>
        </p:nvSpPr>
        <p:spPr>
          <a:xfrm>
            <a:off x="6160656" y="1192865"/>
            <a:ext cx="5514108" cy="5632311"/>
          </a:xfrm>
          <a:prstGeom prst="rect">
            <a:avLst/>
          </a:prstGeom>
          <a:noFill/>
        </p:spPr>
        <p:txBody>
          <a:bodyPr wrap="square" rtlCol="0">
            <a:spAutoFit/>
          </a:bodyPr>
          <a:lstStyle/>
          <a:p>
            <a:r>
              <a:rPr lang="en-US" sz="1200" b="1" dirty="0">
                <a:solidFill>
                  <a:schemeClr val="accent1"/>
                </a:solidFill>
              </a:rPr>
              <a:t>Wireless Portfolio Sales Training</a:t>
            </a:r>
          </a:p>
          <a:p>
            <a:r>
              <a:rPr lang="en-US" sz="1000" b="1" dirty="0"/>
              <a:t>Who Should Attend:</a:t>
            </a:r>
            <a:endParaRPr lang="en-US" sz="1000" dirty="0"/>
          </a:p>
          <a:p>
            <a:r>
              <a:rPr lang="en-US" sz="1000" dirty="0"/>
              <a:t>This course is designed for Ruckus sales personnel, system engineers, VARs, and Ruckus Partners desiring a high-level understanding of all Ruckus products.</a:t>
            </a:r>
          </a:p>
          <a:p>
            <a:r>
              <a:rPr lang="en-US" sz="1000" b="1" dirty="0"/>
              <a:t>Course Description:</a:t>
            </a:r>
            <a:endParaRPr lang="en-US" sz="1000" dirty="0"/>
          </a:p>
          <a:p>
            <a:r>
              <a:rPr lang="en-US" sz="1000" dirty="0"/>
              <a:t>In this training module you will learn about common wireless industry trends and challenges, and overview of the Ruckus wireless portfolio and how to win with Ruckus wireless.</a:t>
            </a:r>
          </a:p>
          <a:p>
            <a:r>
              <a:rPr lang="en-US" sz="1000" b="1" dirty="0"/>
              <a:t>Delivery Options:</a:t>
            </a:r>
            <a:r>
              <a:rPr lang="en-US" sz="1000" dirty="0"/>
              <a:t> Self-paced online training</a:t>
            </a:r>
          </a:p>
          <a:p>
            <a:r>
              <a:rPr lang="en-US" sz="1000" b="1" dirty="0"/>
              <a:t>Duration:</a:t>
            </a:r>
            <a:r>
              <a:rPr lang="en-US" sz="1000" dirty="0"/>
              <a:t> 38 minutes</a:t>
            </a:r>
          </a:p>
          <a:p>
            <a:endParaRPr lang="en-US" sz="1000" dirty="0"/>
          </a:p>
          <a:p>
            <a:r>
              <a:rPr lang="en-US" sz="1200" b="1" dirty="0">
                <a:solidFill>
                  <a:schemeClr val="accent1"/>
                </a:solidFill>
              </a:rPr>
              <a:t>Wireless Portfolio Sales Engineer Pre-Sales Training</a:t>
            </a:r>
          </a:p>
          <a:p>
            <a:r>
              <a:rPr lang="en-US" sz="1000" b="1" dirty="0"/>
              <a:t>Course Description</a:t>
            </a:r>
            <a:br>
              <a:rPr lang="en-US" sz="1000" dirty="0"/>
            </a:br>
            <a:r>
              <a:rPr lang="en-US" sz="1000" dirty="0"/>
              <a:t>This self-paced, web-based training course provides an overview of the Wi-Fi industry and how Ruckus solutions fit into these requirements, an overview of the Ruckus wireless portfolio, how to win with Ruckus solutions, understanding the Ruckus competitive differentiators and real life use cases. </a:t>
            </a:r>
          </a:p>
          <a:p>
            <a:r>
              <a:rPr lang="en-US" sz="1000" b="1" dirty="0"/>
              <a:t>Who Should Attend:</a:t>
            </a:r>
            <a:br>
              <a:rPr lang="en-US" sz="1000" dirty="0"/>
            </a:br>
            <a:r>
              <a:rPr lang="en-US" sz="1000" dirty="0"/>
              <a:t>This course is designed for a general audience including but not limited to Ruckus sales personnel, system engineers, VARs, Ruckus Partners, network managers, support personnel, and company employees desiring a high-level understanding of all Ruckus products.</a:t>
            </a:r>
            <a:br>
              <a:rPr lang="en-US" sz="1000" dirty="0"/>
            </a:br>
            <a:r>
              <a:rPr lang="en-US" sz="1000" b="1" dirty="0"/>
              <a:t>Course Objectives: </a:t>
            </a:r>
            <a:br>
              <a:rPr lang="en-US" sz="1000" dirty="0"/>
            </a:br>
            <a:r>
              <a:rPr lang="en-US" sz="1000" dirty="0"/>
              <a:t>After completing this course, attendees will:</a:t>
            </a:r>
            <a:br>
              <a:rPr lang="en-US" sz="1000" dirty="0"/>
            </a:br>
            <a:r>
              <a:rPr lang="en-US" sz="1000" dirty="0"/>
              <a:t>Become familiar with the industry and how we fit</a:t>
            </a:r>
            <a:br>
              <a:rPr lang="en-US" sz="1000" dirty="0"/>
            </a:br>
            <a:r>
              <a:rPr lang="en-US" sz="1000" dirty="0"/>
              <a:t>Understand  the Ruckus wireless Portfolio Overview</a:t>
            </a:r>
            <a:br>
              <a:rPr lang="en-US" sz="1000" dirty="0"/>
            </a:br>
            <a:r>
              <a:rPr lang="en-US" sz="1000" dirty="0"/>
              <a:t>Know how to win with Ruckus solutions</a:t>
            </a:r>
            <a:br>
              <a:rPr lang="en-US" sz="1000" dirty="0"/>
            </a:br>
            <a:r>
              <a:rPr lang="en-US" sz="1000" dirty="0"/>
              <a:t>Understand Competitive Differentiators</a:t>
            </a:r>
            <a:br>
              <a:rPr lang="en-US" sz="1000" dirty="0"/>
            </a:br>
            <a:r>
              <a:rPr lang="en-US" sz="1000" dirty="0"/>
              <a:t>Become familiar with Real life Use Cases</a:t>
            </a:r>
            <a:br>
              <a:rPr lang="en-US" sz="1000" dirty="0"/>
            </a:br>
            <a:r>
              <a:rPr lang="en-US" sz="1000" b="1" dirty="0"/>
              <a:t>Suggested Pre-Requisites: </a:t>
            </a:r>
            <a:br>
              <a:rPr lang="en-US" sz="1000" dirty="0"/>
            </a:br>
            <a:r>
              <a:rPr lang="en-US" sz="1000" dirty="0"/>
              <a:t>Introduction To Ruckus Products</a:t>
            </a:r>
            <a:br>
              <a:rPr lang="en-US" sz="1000" dirty="0"/>
            </a:br>
            <a:r>
              <a:rPr lang="en-US" sz="1000" dirty="0"/>
              <a:t>Layer 2 protocols</a:t>
            </a:r>
            <a:br>
              <a:rPr lang="en-US" sz="1000" dirty="0"/>
            </a:br>
            <a:r>
              <a:rPr lang="en-US" sz="1000" dirty="0"/>
              <a:t>Network management protocols and function</a:t>
            </a:r>
            <a:br>
              <a:rPr lang="en-US" sz="1000" dirty="0"/>
            </a:br>
            <a:r>
              <a:rPr lang="en-US" sz="1000" dirty="0"/>
              <a:t>Ruckus IP hardware and its designated roles in a network</a:t>
            </a:r>
            <a:br>
              <a:rPr lang="en-US" sz="1000" dirty="0"/>
            </a:br>
            <a:r>
              <a:rPr lang="en-US" sz="1000" b="1" dirty="0"/>
              <a:t>Duration:</a:t>
            </a:r>
            <a:r>
              <a:rPr lang="en-US" sz="1000" dirty="0"/>
              <a:t> 23:30 minutes</a:t>
            </a:r>
          </a:p>
          <a:p>
            <a:endParaRPr lang="en-US" sz="1000" dirty="0"/>
          </a:p>
          <a:p>
            <a:endParaRPr lang="en-US" sz="1000" dirty="0"/>
          </a:p>
        </p:txBody>
      </p:sp>
    </p:spTree>
    <p:extLst>
      <p:ext uri="{BB962C8B-B14F-4D97-AF65-F5344CB8AC3E}">
        <p14:creationId xmlns:p14="http://schemas.microsoft.com/office/powerpoint/2010/main" val="1412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53A1EA-1DB7-4653-BCB7-2D9986EADF87}" type="slidenum">
              <a:rPr lang="en-US" smtClean="0"/>
              <a:t>12</a:t>
            </a:fld>
            <a:endParaRPr lang="en-US"/>
          </a:p>
        </p:txBody>
      </p:sp>
      <p:sp>
        <p:nvSpPr>
          <p:cNvPr id="3" name="Footer Placeholder 2"/>
          <p:cNvSpPr>
            <a:spLocks noGrp="1"/>
          </p:cNvSpPr>
          <p:nvPr>
            <p:ph type="ftr" sz="quarter" idx="3"/>
          </p:nvPr>
        </p:nvSpPr>
        <p:spPr/>
        <p:txBody>
          <a:bodyPr/>
          <a:lstStyle/>
          <a:p>
            <a:r>
              <a:rPr lang="en-US"/>
              <a:t>© 2017 BROCADE COMMUNICATIONS SYSTEMS, INC. COMPANY PROPRIETARY INFORMATION</a:t>
            </a:r>
            <a:endParaRPr lang="en-US" dirty="0"/>
          </a:p>
        </p:txBody>
      </p:sp>
      <p:sp>
        <p:nvSpPr>
          <p:cNvPr id="4" name="Title 3"/>
          <p:cNvSpPr>
            <a:spLocks noGrp="1"/>
          </p:cNvSpPr>
          <p:nvPr>
            <p:ph type="title"/>
          </p:nvPr>
        </p:nvSpPr>
        <p:spPr/>
        <p:txBody>
          <a:bodyPr/>
          <a:lstStyle/>
          <a:p>
            <a:r>
              <a:rPr lang="en-US" dirty="0"/>
              <a:t>Wired Technical Course Descriptions</a:t>
            </a:r>
          </a:p>
        </p:txBody>
      </p:sp>
      <p:sp>
        <p:nvSpPr>
          <p:cNvPr id="12" name="TextBox 11"/>
          <p:cNvSpPr txBox="1"/>
          <p:nvPr/>
        </p:nvSpPr>
        <p:spPr>
          <a:xfrm>
            <a:off x="197884" y="1059895"/>
            <a:ext cx="9021272" cy="4478149"/>
          </a:xfrm>
          <a:prstGeom prst="rect">
            <a:avLst/>
          </a:prstGeom>
          <a:noFill/>
        </p:spPr>
        <p:txBody>
          <a:bodyPr wrap="square" rtlCol="0">
            <a:spAutoFit/>
          </a:bodyPr>
          <a:lstStyle/>
          <a:p>
            <a:r>
              <a:rPr lang="en-US" sz="1200" b="1" dirty="0">
                <a:solidFill>
                  <a:schemeClr val="accent1"/>
                </a:solidFill>
              </a:rPr>
              <a:t>Ruckus ICX 250 Implementer Online Training Course</a:t>
            </a:r>
          </a:p>
          <a:p>
            <a:r>
              <a:rPr lang="en-US" sz="1050" b="1" dirty="0"/>
              <a:t>Who Should Attend</a:t>
            </a:r>
            <a:endParaRPr lang="en-US" sz="1050" dirty="0"/>
          </a:p>
          <a:p>
            <a:r>
              <a:rPr lang="en-US" sz="1050" dirty="0"/>
              <a:t>This course is designed for a general audience including but not limited to Ruckus sales personnel, system engineers, VARs, Ruckus Partners, network managers, support personnel, and company employees desiring a high-level understanding of all Ruckus products.</a:t>
            </a:r>
          </a:p>
          <a:p>
            <a:r>
              <a:rPr lang="en-US" sz="1050" b="1" dirty="0"/>
              <a:t>Course Description:</a:t>
            </a:r>
            <a:endParaRPr lang="en-US" sz="1050" dirty="0"/>
          </a:p>
          <a:p>
            <a:r>
              <a:rPr lang="en-US" sz="1050" dirty="0"/>
              <a:t>This self-paced, web-based training course provides comprehensive training on Ruckus ICX Network technology, focusing on the Ruckus ICX series of switches. Features and functions covered in this course include hardware architecture, software upgrades, basic CLI configuration, Layer 2 feature configuration, as well as, device access and security. The course also compares how to configure basic features on Ruckus ICX and Cisco switches. Lab demonstrations are included to support topics covered in this course.</a:t>
            </a:r>
          </a:p>
          <a:p>
            <a:r>
              <a:rPr lang="en-US" sz="1050" b="1" dirty="0"/>
              <a:t>Course Objectives: </a:t>
            </a:r>
            <a:endParaRPr lang="en-US" sz="1050" dirty="0"/>
          </a:p>
          <a:p>
            <a:r>
              <a:rPr lang="en-US" sz="1050" dirty="0"/>
              <a:t>After completing this course, attendees should be able to: </a:t>
            </a:r>
          </a:p>
          <a:p>
            <a:r>
              <a:rPr lang="en-US" sz="1050" dirty="0"/>
              <a:t>Discuss the available hardware configurations for Ruckus ICX switches</a:t>
            </a:r>
          </a:p>
          <a:p>
            <a:r>
              <a:rPr lang="en-US" sz="1050" dirty="0"/>
              <a:t>Discuss the major features and functions of Ruckus ICX switches including PoE and Stacking</a:t>
            </a:r>
          </a:p>
          <a:p>
            <a:r>
              <a:rPr lang="en-US" sz="1050" dirty="0"/>
              <a:t>Describe the Command Line (CLI) structure of Ruckus ICX switches</a:t>
            </a:r>
          </a:p>
          <a:p>
            <a:r>
              <a:rPr lang="en-US" sz="1050" dirty="0"/>
              <a:t>Describe the different methods available for device connection including, the console port, Telnet, SSH, and Web management</a:t>
            </a:r>
          </a:p>
          <a:p>
            <a:r>
              <a:rPr lang="en-US" sz="1050" dirty="0"/>
              <a:t>Use Authentication, Authorization, and Accounting (AAA) to secure a Ruckus ICX switch</a:t>
            </a:r>
          </a:p>
          <a:p>
            <a:r>
              <a:rPr lang="en-US" sz="1050" dirty="0"/>
              <a:t>Configure interface settings including, name, IP address, speed and duplex</a:t>
            </a:r>
          </a:p>
          <a:p>
            <a:r>
              <a:rPr lang="en-US" sz="1050" dirty="0"/>
              <a:t>Configure Virtual LANs (VLANs) and Link Aggregation Groups (LAGs)</a:t>
            </a:r>
          </a:p>
          <a:p>
            <a:r>
              <a:rPr lang="en-US" sz="1050" dirty="0"/>
              <a:t>Configure Layer 2 redundancy features including, Spanning Tree Protocol (STP) and Multi-Chassis </a:t>
            </a:r>
            <a:r>
              <a:rPr lang="en-US" sz="1050" dirty="0" err="1"/>
              <a:t>Trunking</a:t>
            </a:r>
            <a:r>
              <a:rPr lang="en-US" sz="1050" dirty="0"/>
              <a:t> (MCT)</a:t>
            </a:r>
          </a:p>
          <a:p>
            <a:r>
              <a:rPr lang="en-US" sz="1050" dirty="0"/>
              <a:t>Describe the software upgrade process for Ruckus ICX switches</a:t>
            </a:r>
          </a:p>
          <a:p>
            <a:r>
              <a:rPr lang="en-US" sz="1050" dirty="0"/>
              <a:t>Compare how to configure basic features on Ruckus ICX and Cisco switches</a:t>
            </a:r>
          </a:p>
          <a:p>
            <a:r>
              <a:rPr lang="en-US" sz="1050" b="1" dirty="0"/>
              <a:t>Delivery Options:</a:t>
            </a:r>
            <a:r>
              <a:rPr lang="en-US" sz="1050" dirty="0"/>
              <a:t> Self-paced online training</a:t>
            </a:r>
          </a:p>
          <a:p>
            <a:r>
              <a:rPr lang="en-US" sz="1050" b="1" dirty="0"/>
              <a:t>Duration for all modules:</a:t>
            </a:r>
            <a:r>
              <a:rPr lang="en-US" sz="1050" dirty="0"/>
              <a:t> 6 hours 12 minutes</a:t>
            </a:r>
          </a:p>
          <a:p>
            <a:r>
              <a:rPr lang="en-US" sz="1050" b="1" dirty="0"/>
              <a:t>Prerequisites</a:t>
            </a:r>
            <a:r>
              <a:rPr lang="en-US" sz="1050" dirty="0"/>
              <a:t>:</a:t>
            </a:r>
          </a:p>
          <a:p>
            <a:r>
              <a:rPr lang="en-US" sz="1050" dirty="0"/>
              <a:t>Layer 2 protocols</a:t>
            </a:r>
          </a:p>
          <a:p>
            <a:r>
              <a:rPr lang="en-US" sz="1050" dirty="0"/>
              <a:t>Network management protocols and function</a:t>
            </a:r>
          </a:p>
          <a:p>
            <a:r>
              <a:rPr lang="en-US" sz="1050" dirty="0"/>
              <a:t>Ruckus IP hardware and its designated roles in a network</a:t>
            </a:r>
          </a:p>
        </p:txBody>
      </p:sp>
    </p:spTree>
    <p:extLst>
      <p:ext uri="{BB962C8B-B14F-4D97-AF65-F5344CB8AC3E}">
        <p14:creationId xmlns:p14="http://schemas.microsoft.com/office/powerpoint/2010/main" val="245874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53A1EA-1DB7-4653-BCB7-2D9986EADF87}" type="slidenum">
              <a:rPr lang="en-US" smtClean="0"/>
              <a:t>13</a:t>
            </a:fld>
            <a:endParaRPr lang="en-US"/>
          </a:p>
        </p:txBody>
      </p:sp>
      <p:sp>
        <p:nvSpPr>
          <p:cNvPr id="3" name="Footer Placeholder 2"/>
          <p:cNvSpPr>
            <a:spLocks noGrp="1"/>
          </p:cNvSpPr>
          <p:nvPr>
            <p:ph type="ftr" sz="quarter" idx="3"/>
          </p:nvPr>
        </p:nvSpPr>
        <p:spPr/>
        <p:txBody>
          <a:bodyPr/>
          <a:lstStyle/>
          <a:p>
            <a:r>
              <a:rPr lang="en-US"/>
              <a:t>© 2017 BROCADE COMMUNICATIONS SYSTEMS, INC. COMPANY PROPRIETARY INFORMATION</a:t>
            </a:r>
            <a:endParaRPr lang="en-US" dirty="0"/>
          </a:p>
        </p:txBody>
      </p:sp>
      <p:sp>
        <p:nvSpPr>
          <p:cNvPr id="4" name="Title 3"/>
          <p:cNvSpPr>
            <a:spLocks noGrp="1"/>
          </p:cNvSpPr>
          <p:nvPr>
            <p:ph type="title"/>
          </p:nvPr>
        </p:nvSpPr>
        <p:spPr/>
        <p:txBody>
          <a:bodyPr/>
          <a:lstStyle/>
          <a:p>
            <a:r>
              <a:rPr lang="en-US" dirty="0"/>
              <a:t>Wireless Technical Course Descriptions</a:t>
            </a:r>
          </a:p>
        </p:txBody>
      </p:sp>
      <p:sp>
        <p:nvSpPr>
          <p:cNvPr id="12" name="TextBox 11"/>
          <p:cNvSpPr txBox="1"/>
          <p:nvPr/>
        </p:nvSpPr>
        <p:spPr>
          <a:xfrm>
            <a:off x="388611" y="2566027"/>
            <a:ext cx="5839661" cy="3854901"/>
          </a:xfrm>
          <a:prstGeom prst="rect">
            <a:avLst/>
          </a:prstGeom>
          <a:noFill/>
        </p:spPr>
        <p:txBody>
          <a:bodyPr wrap="square" rtlCol="0">
            <a:spAutoFit/>
          </a:bodyPr>
          <a:lstStyle/>
          <a:p>
            <a:r>
              <a:rPr lang="en-US" sz="1050" b="1" dirty="0">
                <a:solidFill>
                  <a:schemeClr val="accent1"/>
                </a:solidFill>
              </a:rPr>
              <a:t>RASZA 200 - Ruckus Associate SmartZone Administrator</a:t>
            </a:r>
          </a:p>
          <a:p>
            <a:r>
              <a:rPr lang="en-US" sz="900" b="1" dirty="0"/>
              <a:t>Who should attend:</a:t>
            </a:r>
            <a:endParaRPr lang="en-US" sz="900" dirty="0"/>
          </a:p>
          <a:p>
            <a:r>
              <a:rPr lang="en-US" sz="900" dirty="0"/>
              <a:t>Anyone tasked with installing, configuring, and administrating Ruckus SmartZone controllers and Access Points.</a:t>
            </a:r>
          </a:p>
          <a:p>
            <a:r>
              <a:rPr lang="en-US" sz="900" b="1" dirty="0"/>
              <a:t>Course Description:</a:t>
            </a:r>
            <a:endParaRPr lang="en-US" sz="900" dirty="0"/>
          </a:p>
          <a:p>
            <a:r>
              <a:rPr lang="en-US" sz="900" dirty="0"/>
              <a:t>The RASZA 200 course is an entry level course for Ruckus employees, partners, Systems Engineers (SEs), and customers who use the Ruckus SmartZone Essentials and High Scale controller platforms to deploy Wireless LANs. This course focuses on SmartZone version 3.5.</a:t>
            </a:r>
          </a:p>
          <a:p>
            <a:r>
              <a:rPr lang="en-US" sz="900" b="1" dirty="0"/>
              <a:t>Course Objectives:</a:t>
            </a:r>
            <a:endParaRPr lang="en-US" sz="900" dirty="0"/>
          </a:p>
          <a:p>
            <a:r>
              <a:rPr lang="en-US" sz="900" dirty="0"/>
              <a:t>After completing this course, attendees should be able to:</a:t>
            </a:r>
          </a:p>
          <a:p>
            <a:r>
              <a:rPr lang="en-US" sz="900" dirty="0"/>
              <a:t>Give an overview of Ruckus SmartZone hardware and software</a:t>
            </a:r>
          </a:p>
          <a:p>
            <a:r>
              <a:rPr lang="en-US" sz="900" dirty="0"/>
              <a:t>Install and upgrade the SmartZone controller</a:t>
            </a:r>
          </a:p>
          <a:p>
            <a:r>
              <a:rPr lang="en-US" sz="900" dirty="0"/>
              <a:t>Explain the architecture of the SmartZone controller</a:t>
            </a:r>
          </a:p>
          <a:p>
            <a:r>
              <a:rPr lang="en-US" sz="900" dirty="0"/>
              <a:t>Configure Domains and Zones    /       Create and assign Administrator accounts and roles</a:t>
            </a:r>
          </a:p>
          <a:p>
            <a:r>
              <a:rPr lang="en-US" sz="900" dirty="0"/>
              <a:t>Successfully register Ruckus Access Points to the controller</a:t>
            </a:r>
          </a:p>
          <a:p>
            <a:r>
              <a:rPr lang="en-US" sz="900" dirty="0"/>
              <a:t>Perform advanced Access Point configuration</a:t>
            </a:r>
          </a:p>
          <a:p>
            <a:r>
              <a:rPr lang="en-US" sz="900" dirty="0"/>
              <a:t>Create Basic WLANs   /        Edit WLAN advanced settings</a:t>
            </a:r>
          </a:p>
          <a:p>
            <a:r>
              <a:rPr lang="en-US" sz="900" dirty="0"/>
              <a:t>Create WLAN Groups, schedules and VLAN Pools</a:t>
            </a:r>
          </a:p>
          <a:p>
            <a:r>
              <a:rPr lang="en-US" sz="900" dirty="0"/>
              <a:t>Manage WLAN devices    /      Authenticate WLAN users with AAA</a:t>
            </a:r>
          </a:p>
          <a:p>
            <a:r>
              <a:rPr lang="en-US" sz="900" dirty="0"/>
              <a:t>Deploy authentication portals   /      Authenticate guests using Guest Passes</a:t>
            </a:r>
          </a:p>
          <a:p>
            <a:r>
              <a:rPr lang="en-US" sz="900" dirty="0"/>
              <a:t>Manage clustering and fault tolerance</a:t>
            </a:r>
          </a:p>
          <a:p>
            <a:r>
              <a:rPr lang="en-US" sz="900" b="1" dirty="0"/>
              <a:t>Delivery Options:</a:t>
            </a:r>
            <a:r>
              <a:rPr lang="en-US" sz="900" dirty="0"/>
              <a:t> Self-paced online training </a:t>
            </a:r>
          </a:p>
          <a:p>
            <a:r>
              <a:rPr lang="en-US" sz="900" b="1" dirty="0"/>
              <a:t>Duration for all modules:</a:t>
            </a:r>
            <a:r>
              <a:rPr lang="en-US" sz="900" dirty="0"/>
              <a:t> Approximately 3 hours 39 minutes</a:t>
            </a:r>
          </a:p>
          <a:p>
            <a:r>
              <a:rPr lang="en-US" sz="900" b="1" dirty="0"/>
              <a:t>Prerequisites: </a:t>
            </a:r>
            <a:endParaRPr lang="en-US" sz="900" dirty="0"/>
          </a:p>
          <a:p>
            <a:r>
              <a:rPr lang="en-US" sz="900" dirty="0"/>
              <a:t>Before taking this course, students should have completed the following courses:  </a:t>
            </a:r>
          </a:p>
          <a:p>
            <a:r>
              <a:rPr lang="en-US" sz="900" dirty="0"/>
              <a:t>Introduction to Ruckus Products</a:t>
            </a:r>
          </a:p>
          <a:p>
            <a:r>
              <a:rPr lang="en-US" sz="900" dirty="0"/>
              <a:t>LAN/WLAN Fundamentals</a:t>
            </a:r>
          </a:p>
        </p:txBody>
      </p:sp>
      <p:sp>
        <p:nvSpPr>
          <p:cNvPr id="17" name="TextBox 16"/>
          <p:cNvSpPr txBox="1"/>
          <p:nvPr/>
        </p:nvSpPr>
        <p:spPr>
          <a:xfrm>
            <a:off x="6388065" y="2547646"/>
            <a:ext cx="5526511" cy="3993401"/>
          </a:xfrm>
          <a:prstGeom prst="rect">
            <a:avLst/>
          </a:prstGeom>
          <a:noFill/>
        </p:spPr>
        <p:txBody>
          <a:bodyPr wrap="square" rtlCol="0">
            <a:spAutoFit/>
          </a:bodyPr>
          <a:lstStyle/>
          <a:p>
            <a:r>
              <a:rPr lang="en-US" sz="1050" b="1" dirty="0">
                <a:solidFill>
                  <a:schemeClr val="accent1"/>
                </a:solidFill>
              </a:rPr>
              <a:t>CPA 200 - Ruckus Cloudpath Security and Policy Platform Management</a:t>
            </a:r>
          </a:p>
          <a:p>
            <a:r>
              <a:rPr lang="en-US" sz="900" b="1" dirty="0"/>
              <a:t>Who should attend:</a:t>
            </a:r>
            <a:endParaRPr lang="en-US" sz="900" dirty="0"/>
          </a:p>
          <a:p>
            <a:r>
              <a:rPr lang="en-US" sz="900" dirty="0"/>
              <a:t>This course is designed for network administrators, network engineers, wireless administrators, network architects, and technical support engineers that are involved with installation, configuration, and maintenance of onboarding procedures of wired or wireless clients and their devices.</a:t>
            </a:r>
          </a:p>
          <a:p>
            <a:r>
              <a:rPr lang="en-US" sz="900" b="1" dirty="0"/>
              <a:t>Course Description:</a:t>
            </a:r>
            <a:endParaRPr lang="en-US" sz="900" dirty="0"/>
          </a:p>
          <a:p>
            <a:r>
              <a:rPr lang="en-US" sz="900" dirty="0"/>
              <a:t>This course is designed to prepare students in the configuration, administration and maintenance of the Ruckus Cloudpath enrollment system. Technologies that comprise Cloudpath are discussed along with the ability to provide a scalable, easy to deploy, and secure enrollment solution. Topics also include use cases and deployment examples to guide students in effective administration of the Cloudpath features.</a:t>
            </a:r>
          </a:p>
          <a:p>
            <a:r>
              <a:rPr lang="en-US" sz="900" b="1" dirty="0"/>
              <a:t>Course Objectives:</a:t>
            </a:r>
            <a:endParaRPr lang="en-US" sz="900" dirty="0"/>
          </a:p>
          <a:p>
            <a:r>
              <a:rPr lang="en-US" sz="900" dirty="0"/>
              <a:t>Upon successful completion of this course, the student should be able to: </a:t>
            </a:r>
          </a:p>
          <a:p>
            <a:r>
              <a:rPr lang="en-US" sz="900" dirty="0"/>
              <a:t>Describe Cloudpath features and the solutions it provides</a:t>
            </a:r>
          </a:p>
          <a:p>
            <a:r>
              <a:rPr lang="en-US" sz="900" dirty="0"/>
              <a:t>Discuss purpose and roll of certificates and PKI protocols in the Cloudpath solution</a:t>
            </a:r>
          </a:p>
          <a:p>
            <a:r>
              <a:rPr lang="en-US" sz="900" dirty="0"/>
              <a:t>Discuss the creation of workflows for company managed, BYOD, and guest access</a:t>
            </a:r>
          </a:p>
          <a:p>
            <a:r>
              <a:rPr lang="en-US" sz="900" dirty="0"/>
              <a:t>Configure various Network Access Control (NAC) policies for client, device, and access types providing unique policy enforcement</a:t>
            </a:r>
          </a:p>
          <a:p>
            <a:r>
              <a:rPr lang="en-US" sz="900" dirty="0"/>
              <a:t>Deploy onboarding workflows at multi-location environments</a:t>
            </a:r>
          </a:p>
          <a:p>
            <a:r>
              <a:rPr lang="en-US" sz="900" dirty="0"/>
              <a:t>Describe Cloudpath server clustering</a:t>
            </a:r>
          </a:p>
          <a:p>
            <a:r>
              <a:rPr lang="en-US" sz="900" b="1" dirty="0"/>
              <a:t>Delivery Options: </a:t>
            </a:r>
            <a:r>
              <a:rPr lang="en-US" sz="900" dirty="0"/>
              <a:t>Self-paced online training </a:t>
            </a:r>
            <a:br>
              <a:rPr lang="en-US" sz="900" dirty="0"/>
            </a:br>
            <a:r>
              <a:rPr lang="en-US" sz="900" b="1" dirty="0"/>
              <a:t>Duration for all modules: </a:t>
            </a:r>
            <a:r>
              <a:rPr lang="en-US" sz="900" dirty="0"/>
              <a:t>Approximately 7.2 hours</a:t>
            </a:r>
          </a:p>
          <a:p>
            <a:r>
              <a:rPr lang="en-US" sz="900" b="1" dirty="0"/>
              <a:t>Prerequisites: </a:t>
            </a:r>
            <a:endParaRPr lang="en-US" sz="900" dirty="0"/>
          </a:p>
          <a:p>
            <a:r>
              <a:rPr lang="en-US" sz="900" dirty="0"/>
              <a:t>Before taking this course, students should have working knowledge of:  </a:t>
            </a:r>
          </a:p>
          <a:p>
            <a:r>
              <a:rPr lang="en-US" sz="900" dirty="0"/>
              <a:t>Ruckus Wi-Fi Essentials course</a:t>
            </a:r>
            <a:br>
              <a:rPr lang="en-US" sz="900" dirty="0"/>
            </a:br>
            <a:r>
              <a:rPr lang="en-US" sz="900" dirty="0"/>
              <a:t>Ruckus Cloudpath online training course</a:t>
            </a:r>
            <a:br>
              <a:rPr lang="en-US" sz="900" dirty="0"/>
            </a:br>
            <a:r>
              <a:rPr lang="en-US" sz="900" dirty="0"/>
              <a:t>Basic knowledge of the Wi-Fi onboarding process</a:t>
            </a:r>
            <a:br>
              <a:rPr lang="en-US" sz="900" dirty="0"/>
            </a:br>
            <a:r>
              <a:rPr lang="en-US" sz="900" dirty="0"/>
              <a:t>Basic knowledge of authentication protocols</a:t>
            </a:r>
          </a:p>
          <a:p>
            <a:pPr lvl="1"/>
            <a:endParaRPr lang="en-US" sz="900" dirty="0"/>
          </a:p>
        </p:txBody>
      </p:sp>
      <p:sp>
        <p:nvSpPr>
          <p:cNvPr id="5" name="TextBox 4">
            <a:extLst>
              <a:ext uri="{FF2B5EF4-FFF2-40B4-BE49-F238E27FC236}">
                <a16:creationId xmlns:a16="http://schemas.microsoft.com/office/drawing/2014/main" id="{FA08FC0E-A9B0-4E15-890C-0F227FFCD145}"/>
              </a:ext>
            </a:extLst>
          </p:cNvPr>
          <p:cNvSpPr txBox="1"/>
          <p:nvPr/>
        </p:nvSpPr>
        <p:spPr>
          <a:xfrm>
            <a:off x="1120872" y="1117985"/>
            <a:ext cx="9616603" cy="1223412"/>
          </a:xfrm>
          <a:prstGeom prst="rect">
            <a:avLst/>
          </a:prstGeom>
          <a:noFill/>
          <a:ln>
            <a:solidFill>
              <a:schemeClr val="accent1"/>
            </a:solidFill>
          </a:ln>
          <a:scene3d>
            <a:camera prst="orthographicFront"/>
            <a:lightRig rig="threePt" dir="t"/>
          </a:scene3d>
          <a:sp3d>
            <a:bevelT/>
          </a:sp3d>
        </p:spPr>
        <p:txBody>
          <a:bodyPr wrap="square" rtlCol="0">
            <a:spAutoFit/>
          </a:bodyPr>
          <a:lstStyle/>
          <a:p>
            <a:r>
              <a:rPr lang="en-US" sz="1050" b="1" dirty="0">
                <a:solidFill>
                  <a:schemeClr val="accent1"/>
                </a:solidFill>
              </a:rPr>
              <a:t>WiSE 2017 Curriculum</a:t>
            </a:r>
          </a:p>
          <a:p>
            <a:r>
              <a:rPr lang="en-US" sz="1050" dirty="0"/>
              <a:t>This curriculum contains the following courses and accreditation exams.</a:t>
            </a:r>
          </a:p>
          <a:p>
            <a:r>
              <a:rPr lang="en-US" sz="1050" dirty="0"/>
              <a:t>CPA 200 - Ruckus Cloudpath Security and Policy Platform Management</a:t>
            </a:r>
          </a:p>
          <a:p>
            <a:r>
              <a:rPr lang="en-US" sz="1050" dirty="0"/>
              <a:t>RASZA 200 - Ruckus Associate SmartZone Administrator</a:t>
            </a:r>
          </a:p>
          <a:p>
            <a:r>
              <a:rPr lang="en-US" sz="1050" dirty="0"/>
              <a:t>Cloudpath 5.1 SE and Partner Assessment - Accreditation Exam</a:t>
            </a:r>
          </a:p>
          <a:p>
            <a:r>
              <a:rPr lang="en-US" sz="1050" dirty="0"/>
              <a:t>SmartZone SE and Partner Assessment - Accreditation Exam</a:t>
            </a:r>
          </a:p>
          <a:p>
            <a:pPr algn="ctr"/>
            <a:r>
              <a:rPr lang="en-US" sz="1050" b="1" dirty="0"/>
              <a:t>*To receive credit for this curriculum, the student must complete both courses and pass the accreditation exams with the required passing scores</a:t>
            </a:r>
            <a:r>
              <a:rPr lang="en-US" sz="1050" dirty="0"/>
              <a:t>.</a:t>
            </a:r>
          </a:p>
        </p:txBody>
      </p:sp>
    </p:spTree>
    <p:extLst>
      <p:ext uri="{BB962C8B-B14F-4D97-AF65-F5344CB8AC3E}">
        <p14:creationId xmlns:p14="http://schemas.microsoft.com/office/powerpoint/2010/main" val="264786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53A1EA-1DB7-4653-BCB7-2D9986EADF87}" type="slidenum">
              <a:rPr lang="en-US" smtClean="0"/>
              <a:t>14</a:t>
            </a:fld>
            <a:endParaRPr lang="en-US"/>
          </a:p>
        </p:txBody>
      </p:sp>
      <p:sp>
        <p:nvSpPr>
          <p:cNvPr id="3" name="Footer Placeholder 2"/>
          <p:cNvSpPr>
            <a:spLocks noGrp="1"/>
          </p:cNvSpPr>
          <p:nvPr>
            <p:ph type="ftr" sz="quarter" idx="3"/>
          </p:nvPr>
        </p:nvSpPr>
        <p:spPr/>
        <p:txBody>
          <a:bodyPr/>
          <a:lstStyle/>
          <a:p>
            <a:r>
              <a:rPr lang="en-US"/>
              <a:t>© 2017 BROCADE COMMUNICATIONS SYSTEMS, INC. COMPANY PROPRIETARY INFORMATION</a:t>
            </a:r>
            <a:endParaRPr lang="en-US" dirty="0"/>
          </a:p>
        </p:txBody>
      </p:sp>
      <p:sp>
        <p:nvSpPr>
          <p:cNvPr id="4" name="Title 3"/>
          <p:cNvSpPr>
            <a:spLocks noGrp="1"/>
          </p:cNvSpPr>
          <p:nvPr>
            <p:ph type="title"/>
          </p:nvPr>
        </p:nvSpPr>
        <p:spPr/>
        <p:txBody>
          <a:bodyPr/>
          <a:lstStyle/>
          <a:p>
            <a:r>
              <a:rPr lang="en-US" dirty="0"/>
              <a:t>Wireless Technical Course Descriptions</a:t>
            </a:r>
          </a:p>
        </p:txBody>
      </p:sp>
      <p:sp>
        <p:nvSpPr>
          <p:cNvPr id="17" name="TextBox 16"/>
          <p:cNvSpPr txBox="1"/>
          <p:nvPr/>
        </p:nvSpPr>
        <p:spPr>
          <a:xfrm>
            <a:off x="407749" y="1340204"/>
            <a:ext cx="11486772" cy="4316566"/>
          </a:xfrm>
          <a:prstGeom prst="rect">
            <a:avLst/>
          </a:prstGeom>
          <a:noFill/>
        </p:spPr>
        <p:txBody>
          <a:bodyPr wrap="square" rtlCol="0">
            <a:spAutoFit/>
          </a:bodyPr>
          <a:lstStyle/>
          <a:p>
            <a:r>
              <a:rPr lang="en-US" sz="1200" b="1" dirty="0">
                <a:solidFill>
                  <a:schemeClr val="accent1"/>
                </a:solidFill>
              </a:rPr>
              <a:t>Certified Wireless Network Administrator</a:t>
            </a:r>
          </a:p>
          <a:p>
            <a:r>
              <a:rPr lang="en-US" sz="1050" b="1" dirty="0"/>
              <a:t>What it takes to become a CWNA:</a:t>
            </a:r>
          </a:p>
          <a:p>
            <a:endParaRPr lang="en-US" sz="1050" dirty="0"/>
          </a:p>
          <a:p>
            <a:r>
              <a:rPr lang="en-US" sz="1050" dirty="0"/>
              <a:t>The CWNA certification is a foundational level wireless LAN certification for the CWNP Program. To earn a CWNA certification, you must take the CWNA exam at a Pearson </a:t>
            </a:r>
            <a:r>
              <a:rPr lang="en-US" sz="1050" dirty="0" err="1"/>
              <a:t>Vue</a:t>
            </a:r>
            <a:r>
              <a:rPr lang="en-US" sz="1050" dirty="0"/>
              <a:t> Testing Center and pass with a 70% or higher. Instructors must pass with a 80% or higher. However you choose to prepare for the CWNA exam, you should start with the exam objectives, which cover the full list of skills tested on the exam.  The CWNA certification is valid for three (3) years. To recertify, pass one of the professional level certifications exams (CWSP,CWDP, CWAP) BEFORE your CWNA expires. By doing so, the CWNA will be renewed for another three (3) years. Or retake the current version of the CWNA exam.</a:t>
            </a:r>
          </a:p>
          <a:p>
            <a:r>
              <a:rPr lang="en-US" sz="1050" b="1" dirty="0"/>
              <a:t>Main Areas Covered by CWNA:</a:t>
            </a:r>
          </a:p>
          <a:p>
            <a:pPr lvl="1"/>
            <a:r>
              <a:rPr lang="en-US" sz="1050" dirty="0"/>
              <a:t>Radio Frequency (RF) Technologies</a:t>
            </a:r>
          </a:p>
          <a:p>
            <a:pPr lvl="1"/>
            <a:r>
              <a:rPr lang="en-US" sz="1050" dirty="0"/>
              <a:t>Antenna Concepts</a:t>
            </a:r>
          </a:p>
          <a:p>
            <a:pPr lvl="1"/>
            <a:r>
              <a:rPr lang="en-US" sz="1050" dirty="0"/>
              <a:t>Wireless LAN Hardware and Software</a:t>
            </a:r>
          </a:p>
          <a:p>
            <a:pPr lvl="1"/>
            <a:r>
              <a:rPr lang="en-US" sz="1050" dirty="0"/>
              <a:t>Network Design, Installation, and Management</a:t>
            </a:r>
          </a:p>
          <a:p>
            <a:pPr lvl="1"/>
            <a:r>
              <a:rPr lang="en-US" sz="1050" dirty="0"/>
              <a:t>Wireless Standards and Organizations</a:t>
            </a:r>
          </a:p>
          <a:p>
            <a:pPr lvl="1"/>
            <a:r>
              <a:rPr lang="en-US" sz="1050" dirty="0"/>
              <a:t>802.11 Network Architecture</a:t>
            </a:r>
          </a:p>
          <a:p>
            <a:pPr lvl="1"/>
            <a:r>
              <a:rPr lang="en-US" sz="1050" dirty="0"/>
              <a:t>Wireless LAN Security</a:t>
            </a:r>
          </a:p>
          <a:p>
            <a:pPr lvl="1"/>
            <a:r>
              <a:rPr lang="en-US" sz="1050" dirty="0"/>
              <a:t>Troubleshooting</a:t>
            </a:r>
          </a:p>
          <a:p>
            <a:pPr lvl="1"/>
            <a:r>
              <a:rPr lang="en-US" sz="1050" dirty="0"/>
              <a:t>How to Perform Site Surveys</a:t>
            </a:r>
          </a:p>
          <a:p>
            <a:pPr lvl="1"/>
            <a:r>
              <a:rPr lang="en-US" sz="1050" dirty="0"/>
              <a:t>Exam Objectives (CWNA-106)</a:t>
            </a:r>
          </a:p>
          <a:p>
            <a:pPr lvl="1"/>
            <a:r>
              <a:rPr lang="en-US" sz="1050" dirty="0"/>
              <a:t>Exam Objectives (CWNA-107)</a:t>
            </a:r>
          </a:p>
          <a:p>
            <a:r>
              <a:rPr lang="en-US" sz="1050" b="1" dirty="0"/>
              <a:t>CWNA Exam Summary:</a:t>
            </a:r>
          </a:p>
          <a:p>
            <a:pPr lvl="1"/>
            <a:r>
              <a:rPr lang="en-US" sz="1050" dirty="0"/>
              <a:t>Exam Number: CWNA-106 (Last registration date is October 1, 2017 - exams can be scheduled through December 31, 2017)</a:t>
            </a:r>
          </a:p>
          <a:p>
            <a:pPr lvl="1"/>
            <a:r>
              <a:rPr lang="en-US" sz="1050" dirty="0"/>
              <a:t>New Exam Number: CWNA-107 (First registration date is October 1, 2017)</a:t>
            </a:r>
          </a:p>
          <a:p>
            <a:r>
              <a:rPr lang="en-US" sz="1050" b="1" dirty="0"/>
              <a:t>Everything you need to prepare is right here:</a:t>
            </a:r>
          </a:p>
          <a:p>
            <a:pPr lvl="1"/>
            <a:r>
              <a:rPr lang="en-US" sz="1050" dirty="0"/>
              <a:t>Official CWNA Certification Self Study Kit (including a Study Guide, Practice Test and Exam Voucher)</a:t>
            </a:r>
          </a:p>
          <a:p>
            <a:pPr lvl="1"/>
            <a:r>
              <a:rPr lang="en-US" sz="1050" dirty="0"/>
              <a:t>Wi-Fi Administration eLearning</a:t>
            </a:r>
          </a:p>
          <a:p>
            <a:pPr lvl="1"/>
            <a:r>
              <a:rPr lang="en-US" sz="1050" dirty="0"/>
              <a:t>Live Training Wireless Network Certification Class</a:t>
            </a:r>
            <a:endParaRPr lang="en-US" sz="1200" dirty="0"/>
          </a:p>
        </p:txBody>
      </p:sp>
    </p:spTree>
    <p:extLst>
      <p:ext uri="{BB962C8B-B14F-4D97-AF65-F5344CB8AC3E}">
        <p14:creationId xmlns:p14="http://schemas.microsoft.com/office/powerpoint/2010/main" val="327360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27134" y="2336755"/>
            <a:ext cx="10521863" cy="2853299"/>
          </a:xfrm>
          <a:prstGeom prst="ellipse">
            <a:avLst/>
          </a:prstGeom>
          <a:solidFill>
            <a:schemeClr val="bg1">
              <a:lumMod val="65000"/>
            </a:schemeClr>
          </a:solidFill>
          <a:ln>
            <a:noFill/>
          </a:ln>
          <a:effectLst>
            <a:glow rad="228600">
              <a:schemeClr val="accent1">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3A1EA-1DB7-4653-BCB7-2D9986EADF87}"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3" name="Footer Placeholder 2"/>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tint val="75000"/>
                  </a:prstClr>
                </a:solidFill>
                <a:effectLst/>
                <a:uLnTx/>
                <a:uFillTx/>
                <a:latin typeface="Helvetica"/>
                <a:ea typeface="+mn-ea"/>
                <a:cs typeface="+mn-cs"/>
              </a:rPr>
              <a:t>© 2017 BROCADE COMMUNICATIONS SYSTEMS, INC. COMPANY PROPRIETARY INFORMATION</a:t>
            </a:r>
            <a:endParaRPr kumimoji="0" lang="en-US" sz="7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3" name="Rectangle: Rounded Corners 32"/>
          <p:cNvSpPr/>
          <p:nvPr/>
        </p:nvSpPr>
        <p:spPr>
          <a:xfrm>
            <a:off x="10158548" y="3889613"/>
            <a:ext cx="1689195" cy="417722"/>
          </a:xfrm>
          <a:prstGeom prst="roundRect">
            <a:avLst/>
          </a:prstGeom>
          <a:solidFill>
            <a:schemeClr val="tx1">
              <a:lumMod val="75000"/>
              <a:lumOff val="25000"/>
            </a:schemeClr>
          </a:solidFill>
          <a:ln>
            <a:noFill/>
          </a:ln>
          <a:effectLst>
            <a:glow rad="101600">
              <a:schemeClr val="tx1">
                <a:lumMod val="50000"/>
                <a:lumOff val="50000"/>
                <a:alpha val="6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rPr>
              <a:t>Primary Education</a:t>
            </a:r>
          </a:p>
        </p:txBody>
      </p:sp>
      <p:sp>
        <p:nvSpPr>
          <p:cNvPr id="34" name="Rectangle: Rounded Corners 33"/>
          <p:cNvSpPr/>
          <p:nvPr/>
        </p:nvSpPr>
        <p:spPr>
          <a:xfrm>
            <a:off x="8708344" y="2527444"/>
            <a:ext cx="1689195" cy="412672"/>
          </a:xfrm>
          <a:prstGeom prst="roundRect">
            <a:avLst/>
          </a:prstGeom>
          <a:solidFill>
            <a:schemeClr val="tx1">
              <a:lumMod val="75000"/>
              <a:lumOff val="25000"/>
            </a:schemeClr>
          </a:solidFill>
          <a:ln>
            <a:noFill/>
          </a:ln>
          <a:effectLst>
            <a:glow rad="101600">
              <a:schemeClr val="tx1">
                <a:lumMod val="50000"/>
                <a:lumOff val="50000"/>
                <a:alpha val="6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rPr>
              <a:t>Higher Education</a:t>
            </a:r>
          </a:p>
        </p:txBody>
      </p:sp>
      <p:sp>
        <p:nvSpPr>
          <p:cNvPr id="40" name="Rectangle: Rounded Corners 39"/>
          <p:cNvSpPr/>
          <p:nvPr/>
        </p:nvSpPr>
        <p:spPr>
          <a:xfrm>
            <a:off x="3543971" y="4826650"/>
            <a:ext cx="1689195" cy="412672"/>
          </a:xfrm>
          <a:prstGeom prst="roundRect">
            <a:avLst/>
          </a:prstGeom>
          <a:solidFill>
            <a:schemeClr val="tx1">
              <a:lumMod val="75000"/>
              <a:lumOff val="25000"/>
            </a:schemeClr>
          </a:solidFill>
          <a:ln>
            <a:noFill/>
          </a:ln>
          <a:effectLst>
            <a:glow rad="101600">
              <a:schemeClr val="tx1">
                <a:lumMod val="50000"/>
                <a:lumOff val="50000"/>
                <a:alpha val="6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rPr>
              <a:t>Hospitality</a:t>
            </a:r>
          </a:p>
        </p:txBody>
      </p:sp>
      <p:sp>
        <p:nvSpPr>
          <p:cNvPr id="41" name="Rectangle: Rounded Corners 40"/>
          <p:cNvSpPr/>
          <p:nvPr/>
        </p:nvSpPr>
        <p:spPr>
          <a:xfrm>
            <a:off x="5233169" y="2148959"/>
            <a:ext cx="1689195" cy="412672"/>
          </a:xfrm>
          <a:prstGeom prst="roundRect">
            <a:avLst/>
          </a:prstGeom>
          <a:solidFill>
            <a:schemeClr val="tx1">
              <a:lumMod val="75000"/>
              <a:lumOff val="25000"/>
            </a:schemeClr>
          </a:solidFill>
          <a:ln>
            <a:noFill/>
          </a:ln>
          <a:effectLst>
            <a:glow rad="101600">
              <a:schemeClr val="tx1">
                <a:lumMod val="50000"/>
                <a:lumOff val="50000"/>
                <a:alpha val="6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rPr>
              <a:t>MDU</a:t>
            </a:r>
          </a:p>
        </p:txBody>
      </p:sp>
      <p:sp>
        <p:nvSpPr>
          <p:cNvPr id="43" name="Rectangle: Rounded Corners 42"/>
          <p:cNvSpPr/>
          <p:nvPr/>
        </p:nvSpPr>
        <p:spPr>
          <a:xfrm>
            <a:off x="2033152" y="2483564"/>
            <a:ext cx="1703249" cy="426102"/>
          </a:xfrm>
          <a:prstGeom prst="roundRect">
            <a:avLst/>
          </a:prstGeom>
          <a:solidFill>
            <a:schemeClr val="tx1">
              <a:lumMod val="75000"/>
              <a:lumOff val="25000"/>
            </a:schemeClr>
          </a:solidFill>
          <a:ln>
            <a:noFill/>
          </a:ln>
          <a:effectLst>
            <a:glow rad="101600">
              <a:schemeClr val="tx1">
                <a:lumMod val="50000"/>
                <a:lumOff val="50000"/>
                <a:alpha val="6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rPr>
              <a:t>Smart City </a:t>
            </a:r>
          </a:p>
        </p:txBody>
      </p:sp>
      <p:sp>
        <p:nvSpPr>
          <p:cNvPr id="44" name="Rectangle: Rounded Corners 43"/>
          <p:cNvSpPr/>
          <p:nvPr/>
        </p:nvSpPr>
        <p:spPr>
          <a:xfrm>
            <a:off x="344257" y="3873474"/>
            <a:ext cx="1688895" cy="433861"/>
          </a:xfrm>
          <a:prstGeom prst="roundRect">
            <a:avLst/>
          </a:prstGeom>
          <a:solidFill>
            <a:schemeClr val="tx1">
              <a:lumMod val="75000"/>
              <a:lumOff val="25000"/>
            </a:schemeClr>
          </a:solidFill>
          <a:ln>
            <a:noFill/>
          </a:ln>
          <a:effectLst>
            <a:glow rad="101600">
              <a:schemeClr val="tx1">
                <a:lumMod val="50000"/>
                <a:lumOff val="50000"/>
                <a:alpha val="6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rPr>
              <a:t>Security:                   Cloudpath </a:t>
            </a:r>
          </a:p>
        </p:txBody>
      </p:sp>
      <p:sp>
        <p:nvSpPr>
          <p:cNvPr id="45" name="Rectangle: Rounded Corners 44"/>
          <p:cNvSpPr/>
          <p:nvPr/>
        </p:nvSpPr>
        <p:spPr>
          <a:xfrm>
            <a:off x="7019149" y="4826650"/>
            <a:ext cx="1689195" cy="412672"/>
          </a:xfrm>
          <a:prstGeom prst="roundRect">
            <a:avLst/>
          </a:prstGeom>
          <a:solidFill>
            <a:schemeClr val="tx1">
              <a:lumMod val="75000"/>
              <a:lumOff val="25000"/>
            </a:schemeClr>
          </a:solidFill>
          <a:ln>
            <a:noFill/>
          </a:ln>
          <a:effectLst>
            <a:glow rad="101600">
              <a:schemeClr val="tx1">
                <a:lumMod val="50000"/>
                <a:lumOff val="50000"/>
                <a:alpha val="6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rPr>
              <a:t>Large Public Venues                      </a:t>
            </a:r>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42959" y="1969544"/>
            <a:ext cx="1219964" cy="519660"/>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59804" y="5377850"/>
            <a:ext cx="1057528" cy="667404"/>
          </a:xfrm>
          <a:prstGeom prst="rect">
            <a:avLst/>
          </a:prstGeom>
        </p:spPr>
      </p:pic>
      <p:pic>
        <p:nvPicPr>
          <p:cNvPr id="52" name="Picture 5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80762" y="1197537"/>
            <a:ext cx="994007" cy="851942"/>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586678" y="4517942"/>
            <a:ext cx="832934" cy="1030087"/>
          </a:xfrm>
          <a:prstGeom prst="rect">
            <a:avLst/>
          </a:prstGeom>
        </p:spPr>
      </p:pic>
      <p:pic>
        <p:nvPicPr>
          <p:cNvPr id="55" name="Content Placeholder 7"/>
          <p:cNvPicPr>
            <a:picLocks noGrp="1" noChangeAspect="1"/>
          </p:cNvPicPr>
          <p:nvPr/>
        </p:nvPicPr>
        <p:blipFill>
          <a:blip r:embed="rId6" cstate="print">
            <a:extLst>
              <a:ext uri="{28A0092B-C50C-407E-A947-70E740481C1C}">
                <a14:useLocalDpi xmlns:a14="http://schemas.microsoft.com/office/drawing/2010/main"/>
              </a:ext>
            </a:extLst>
          </a:blip>
          <a:stretch>
            <a:fillRect/>
          </a:stretch>
        </p:blipFill>
        <p:spPr>
          <a:xfrm>
            <a:off x="7375784" y="5377850"/>
            <a:ext cx="975924" cy="603924"/>
          </a:xfrm>
          <a:prstGeom prst="rect">
            <a:avLst/>
          </a:prstGeom>
        </p:spPr>
      </p:pic>
      <p:pic>
        <p:nvPicPr>
          <p:cNvPr id="62" name="Picture 6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510474" y="1603304"/>
            <a:ext cx="936715" cy="806856"/>
          </a:xfrm>
          <a:prstGeom prst="rect">
            <a:avLst/>
          </a:prstGeom>
        </p:spPr>
      </p:pic>
      <p:pic>
        <p:nvPicPr>
          <p:cNvPr id="63" name="Picture 6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626740" y="4332567"/>
            <a:ext cx="906755" cy="906755"/>
          </a:xfrm>
          <a:prstGeom prst="rect">
            <a:avLst/>
          </a:prstGeom>
          <a:noFill/>
          <a:ln>
            <a:noFill/>
          </a:ln>
        </p:spPr>
      </p:pic>
      <p:sp>
        <p:nvSpPr>
          <p:cNvPr id="64" name="Title 3"/>
          <p:cNvSpPr>
            <a:spLocks noGrp="1"/>
          </p:cNvSpPr>
          <p:nvPr/>
        </p:nvSpPr>
        <p:spPr>
          <a:xfrm>
            <a:off x="278790" y="85054"/>
            <a:ext cx="11597950" cy="88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bg1"/>
                </a:solidFill>
                <a:latin typeface="Helvetica" panose="020B0604020202020204" pitchFamily="34" charset="0"/>
                <a:ea typeface="+mj-ea"/>
                <a:cs typeface="+mj-cs"/>
              </a:defRPr>
            </a:lvl1pPr>
          </a:lstStyle>
          <a:p>
            <a:r>
              <a:rPr lang="en-US" dirty="0"/>
              <a:t>In Development</a:t>
            </a:r>
            <a:br>
              <a:rPr lang="en-US" dirty="0"/>
            </a:br>
            <a:r>
              <a:rPr lang="en-US" sz="2000" dirty="0"/>
              <a:t>Vertical Sales Training</a:t>
            </a:r>
            <a:endParaRPr lang="en-US" dirty="0"/>
          </a:p>
        </p:txBody>
      </p:sp>
      <p:sp>
        <p:nvSpPr>
          <p:cNvPr id="4" name="TextBox 3">
            <a:extLst>
              <a:ext uri="{FF2B5EF4-FFF2-40B4-BE49-F238E27FC236}">
                <a16:creationId xmlns:a16="http://schemas.microsoft.com/office/drawing/2014/main" id="{8A498A1D-2650-46BD-BCBD-917495220D16}"/>
              </a:ext>
            </a:extLst>
          </p:cNvPr>
          <p:cNvSpPr txBox="1"/>
          <p:nvPr/>
        </p:nvSpPr>
        <p:spPr>
          <a:xfrm>
            <a:off x="2156051" y="1284954"/>
            <a:ext cx="1457450" cy="338554"/>
          </a:xfrm>
          <a:prstGeom prst="rect">
            <a:avLst/>
          </a:prstGeom>
          <a:noFill/>
        </p:spPr>
        <p:txBody>
          <a:bodyPr wrap="none" rtlCol="0">
            <a:spAutoFit/>
          </a:bodyPr>
          <a:lstStyle/>
          <a:p>
            <a:r>
              <a:rPr lang="en-US" sz="1600" dirty="0">
                <a:solidFill>
                  <a:srgbClr val="FF0000"/>
                </a:solidFill>
                <a:hlinkClick r:id="rId9"/>
              </a:rPr>
              <a:t>Now available</a:t>
            </a:r>
            <a:endParaRPr lang="en-US" sz="1600" dirty="0">
              <a:solidFill>
                <a:srgbClr val="FF0000"/>
              </a:solidFill>
            </a:endParaRPr>
          </a:p>
        </p:txBody>
      </p:sp>
      <p:pic>
        <p:nvPicPr>
          <p:cNvPr id="5" name="Picture 4">
            <a:extLst>
              <a:ext uri="{FF2B5EF4-FFF2-40B4-BE49-F238E27FC236}">
                <a16:creationId xmlns:a16="http://schemas.microsoft.com/office/drawing/2014/main" id="{EFE245EF-8087-4CA9-9FCB-E2CA76647CA0}"/>
              </a:ext>
            </a:extLst>
          </p:cNvPr>
          <p:cNvPicPr>
            <a:picLocks noChangeAspect="1"/>
          </p:cNvPicPr>
          <p:nvPr/>
        </p:nvPicPr>
        <p:blipFill>
          <a:blip r:embed="rId10"/>
          <a:stretch>
            <a:fillRect/>
          </a:stretch>
        </p:blipFill>
        <p:spPr>
          <a:xfrm>
            <a:off x="6637597" y="1453782"/>
            <a:ext cx="923414" cy="399153"/>
          </a:xfrm>
          <a:prstGeom prst="rect">
            <a:avLst/>
          </a:prstGeom>
        </p:spPr>
      </p:pic>
      <p:pic>
        <p:nvPicPr>
          <p:cNvPr id="27" name="Picture 26">
            <a:extLst>
              <a:ext uri="{FF2B5EF4-FFF2-40B4-BE49-F238E27FC236}">
                <a16:creationId xmlns:a16="http://schemas.microsoft.com/office/drawing/2014/main" id="{797E1D62-1798-420E-9408-C3BCAE4DEAA8}"/>
              </a:ext>
            </a:extLst>
          </p:cNvPr>
          <p:cNvPicPr>
            <a:picLocks noChangeAspect="1"/>
          </p:cNvPicPr>
          <p:nvPr/>
        </p:nvPicPr>
        <p:blipFill>
          <a:blip r:embed="rId10"/>
          <a:stretch>
            <a:fillRect/>
          </a:stretch>
        </p:blipFill>
        <p:spPr>
          <a:xfrm>
            <a:off x="8481252" y="5373947"/>
            <a:ext cx="923414" cy="399153"/>
          </a:xfrm>
          <a:prstGeom prst="rect">
            <a:avLst/>
          </a:prstGeom>
        </p:spPr>
      </p:pic>
      <p:pic>
        <p:nvPicPr>
          <p:cNvPr id="28" name="Picture 27">
            <a:extLst>
              <a:ext uri="{FF2B5EF4-FFF2-40B4-BE49-F238E27FC236}">
                <a16:creationId xmlns:a16="http://schemas.microsoft.com/office/drawing/2014/main" id="{293D01F4-2B91-4EA9-9C45-5F75195BD081}"/>
              </a:ext>
            </a:extLst>
          </p:cNvPr>
          <p:cNvPicPr>
            <a:picLocks noChangeAspect="1"/>
          </p:cNvPicPr>
          <p:nvPr/>
        </p:nvPicPr>
        <p:blipFill>
          <a:blip r:embed="rId10"/>
          <a:stretch>
            <a:fillRect/>
          </a:stretch>
        </p:blipFill>
        <p:spPr>
          <a:xfrm>
            <a:off x="11193121" y="4427497"/>
            <a:ext cx="923414" cy="399153"/>
          </a:xfrm>
          <a:prstGeom prst="rect">
            <a:avLst/>
          </a:prstGeom>
        </p:spPr>
      </p:pic>
      <p:pic>
        <p:nvPicPr>
          <p:cNvPr id="29" name="Picture 28">
            <a:extLst>
              <a:ext uri="{FF2B5EF4-FFF2-40B4-BE49-F238E27FC236}">
                <a16:creationId xmlns:a16="http://schemas.microsoft.com/office/drawing/2014/main" id="{2DD2BEA1-A77E-4846-9E13-A203AAF86EE8}"/>
              </a:ext>
            </a:extLst>
          </p:cNvPr>
          <p:cNvPicPr>
            <a:picLocks noChangeAspect="1"/>
          </p:cNvPicPr>
          <p:nvPr/>
        </p:nvPicPr>
        <p:blipFill>
          <a:blip r:embed="rId10"/>
          <a:stretch>
            <a:fillRect/>
          </a:stretch>
        </p:blipFill>
        <p:spPr>
          <a:xfrm>
            <a:off x="10258667" y="1887527"/>
            <a:ext cx="923414" cy="399153"/>
          </a:xfrm>
          <a:prstGeom prst="rect">
            <a:avLst/>
          </a:prstGeom>
        </p:spPr>
      </p:pic>
      <p:pic>
        <p:nvPicPr>
          <p:cNvPr id="30" name="Picture 29">
            <a:extLst>
              <a:ext uri="{FF2B5EF4-FFF2-40B4-BE49-F238E27FC236}">
                <a16:creationId xmlns:a16="http://schemas.microsoft.com/office/drawing/2014/main" id="{8AED0AA2-A7A3-4612-BC44-77831F1DEC6C}"/>
              </a:ext>
            </a:extLst>
          </p:cNvPr>
          <p:cNvPicPr>
            <a:picLocks noChangeAspect="1"/>
          </p:cNvPicPr>
          <p:nvPr/>
        </p:nvPicPr>
        <p:blipFill>
          <a:blip r:embed="rId10"/>
          <a:stretch>
            <a:fillRect/>
          </a:stretch>
        </p:blipFill>
        <p:spPr>
          <a:xfrm>
            <a:off x="5051496" y="5373947"/>
            <a:ext cx="923414" cy="399153"/>
          </a:xfrm>
          <a:prstGeom prst="rect">
            <a:avLst/>
          </a:prstGeom>
        </p:spPr>
      </p:pic>
      <p:sp>
        <p:nvSpPr>
          <p:cNvPr id="31" name="TextBox 30">
            <a:extLst>
              <a:ext uri="{FF2B5EF4-FFF2-40B4-BE49-F238E27FC236}">
                <a16:creationId xmlns:a16="http://schemas.microsoft.com/office/drawing/2014/main" id="{0D89FCE9-29C4-4392-80A7-749D672D7396}"/>
              </a:ext>
            </a:extLst>
          </p:cNvPr>
          <p:cNvSpPr txBox="1"/>
          <p:nvPr/>
        </p:nvSpPr>
        <p:spPr>
          <a:xfrm>
            <a:off x="351392" y="3340606"/>
            <a:ext cx="1457450" cy="338554"/>
          </a:xfrm>
          <a:prstGeom prst="rect">
            <a:avLst/>
          </a:prstGeom>
          <a:noFill/>
        </p:spPr>
        <p:txBody>
          <a:bodyPr wrap="none" rtlCol="0">
            <a:spAutoFit/>
          </a:bodyPr>
          <a:lstStyle/>
          <a:p>
            <a:r>
              <a:rPr lang="en-US" sz="1600" dirty="0">
                <a:solidFill>
                  <a:srgbClr val="FF0000"/>
                </a:solidFill>
                <a:hlinkClick r:id="rId11"/>
              </a:rPr>
              <a:t>Now available</a:t>
            </a:r>
            <a:endParaRPr lang="en-US" sz="1600" dirty="0">
              <a:solidFill>
                <a:srgbClr val="FF0000"/>
              </a:solidFill>
            </a:endParaRPr>
          </a:p>
        </p:txBody>
      </p:sp>
    </p:spTree>
    <p:extLst>
      <p:ext uri="{BB962C8B-B14F-4D97-AF65-F5344CB8AC3E}">
        <p14:creationId xmlns:p14="http://schemas.microsoft.com/office/powerpoint/2010/main" val="154867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272" y="3448127"/>
            <a:ext cx="10515600" cy="2852737"/>
          </a:xfrm>
        </p:spPr>
        <p:txBody>
          <a:bodyPr>
            <a:normAutofit fontScale="90000"/>
          </a:bodyPr>
          <a:lstStyle/>
          <a:p>
            <a:r>
              <a:rPr lang="en-US" dirty="0"/>
              <a:t>Thank You</a:t>
            </a:r>
            <a:br>
              <a:rPr lang="en-US" dirty="0"/>
            </a:br>
            <a:br>
              <a:rPr lang="en-US" dirty="0"/>
            </a:br>
            <a:br>
              <a:rPr lang="en-US" dirty="0"/>
            </a:br>
            <a:r>
              <a:rPr lang="en-US" sz="2800" dirty="0"/>
              <a:t>Training Questions Contact:</a:t>
            </a:r>
            <a:br>
              <a:rPr lang="en-US" sz="2800" dirty="0"/>
            </a:br>
            <a:r>
              <a:rPr lang="en-US" sz="2800" dirty="0"/>
              <a:t>Jennifer Judy </a:t>
            </a:r>
            <a:br>
              <a:rPr lang="en-US" sz="2800" dirty="0"/>
            </a:br>
            <a:r>
              <a:rPr lang="en-US" sz="2800" dirty="0"/>
              <a:t>Senior Manager, WW Channel Enablement and Training</a:t>
            </a:r>
            <a:br>
              <a:rPr lang="en-US" sz="2800" dirty="0"/>
            </a:br>
            <a:r>
              <a:rPr lang="en-US" sz="2800" dirty="0">
                <a:hlinkClick r:id="rId2"/>
              </a:rPr>
              <a:t>jjudy@brocade.com</a:t>
            </a:r>
            <a:br>
              <a:rPr lang="en-US" sz="2800" dirty="0"/>
            </a:b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3A1EA-1DB7-4653-BCB7-2D9986EADF87}"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Tree>
    <p:extLst>
      <p:ext uri="{BB962C8B-B14F-4D97-AF65-F5344CB8AC3E}">
        <p14:creationId xmlns:p14="http://schemas.microsoft.com/office/powerpoint/2010/main" val="270181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53A1EA-1DB7-4653-BCB7-2D9986EADF87}" type="slidenum">
              <a:rPr lang="en-US" smtClean="0"/>
              <a:t>2</a:t>
            </a:fld>
            <a:endParaRPr lang="en-US"/>
          </a:p>
        </p:txBody>
      </p:sp>
      <p:sp>
        <p:nvSpPr>
          <p:cNvPr id="3" name="Footer Placeholder 2"/>
          <p:cNvSpPr>
            <a:spLocks noGrp="1"/>
          </p:cNvSpPr>
          <p:nvPr>
            <p:ph type="ftr" sz="quarter" idx="3"/>
          </p:nvPr>
        </p:nvSpPr>
        <p:spPr/>
        <p:txBody>
          <a:bodyPr/>
          <a:lstStyle/>
          <a:p>
            <a:r>
              <a:rPr lang="en-US"/>
              <a:t>© 2017 BROCADE COMMUNICATIONS SYSTEMS, INC. COMPANY PROPRIETARY INFORMATION</a:t>
            </a:r>
            <a:endParaRPr lang="en-US" dirty="0"/>
          </a:p>
        </p:txBody>
      </p:sp>
      <p:sp>
        <p:nvSpPr>
          <p:cNvPr id="4" name="Title 3"/>
          <p:cNvSpPr>
            <a:spLocks noGrp="1"/>
          </p:cNvSpPr>
          <p:nvPr>
            <p:ph type="title"/>
          </p:nvPr>
        </p:nvSpPr>
        <p:spPr/>
        <p:txBody>
          <a:bodyPr/>
          <a:lstStyle/>
          <a:p>
            <a:r>
              <a:rPr lang="en-US" dirty="0"/>
              <a:t>Ruckus Ready Partner Program Education Requirements</a:t>
            </a:r>
          </a:p>
        </p:txBody>
      </p:sp>
      <p:pic>
        <p:nvPicPr>
          <p:cNvPr id="9" name="Picture 8"/>
          <p:cNvPicPr>
            <a:picLocks noChangeAspect="1"/>
          </p:cNvPicPr>
          <p:nvPr/>
        </p:nvPicPr>
        <p:blipFill>
          <a:blip r:embed="rId3"/>
          <a:stretch>
            <a:fillRect/>
          </a:stretch>
        </p:blipFill>
        <p:spPr>
          <a:xfrm>
            <a:off x="10603282" y="23805"/>
            <a:ext cx="1632402" cy="1666518"/>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1008142" y="1621150"/>
            <a:ext cx="10102443" cy="407529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2BC9BC9-D42E-43D1-B4D2-0AD79F051852}"/>
              </a:ext>
            </a:extLst>
          </p:cNvPr>
          <p:cNvSpPr txBox="1"/>
          <p:nvPr/>
        </p:nvSpPr>
        <p:spPr>
          <a:xfrm>
            <a:off x="1904026" y="5835872"/>
            <a:ext cx="8310673" cy="307777"/>
          </a:xfrm>
          <a:prstGeom prst="rect">
            <a:avLst/>
          </a:prstGeom>
          <a:noFill/>
          <a:ln>
            <a:solidFill>
              <a:schemeClr val="accent1"/>
            </a:solidFill>
          </a:ln>
          <a:effectLst>
            <a:outerShdw blurRad="63500" sx="102000" sy="102000" algn="ctr" rotWithShape="0">
              <a:prstClr val="black">
                <a:alpha val="40000"/>
              </a:prstClr>
            </a:outerShdw>
          </a:effectLst>
        </p:spPr>
        <p:txBody>
          <a:bodyPr wrap="none" lIns="0" rtlCol="0">
            <a:spAutoFit/>
          </a:bodyPr>
          <a:lstStyle/>
          <a:p>
            <a:pPr algn="ctr"/>
            <a:r>
              <a:rPr lang="en-US" sz="1400" dirty="0"/>
              <a:t>Refer to the </a:t>
            </a:r>
            <a:r>
              <a:rPr lang="en-US" sz="1400" b="1" dirty="0"/>
              <a:t>“Ruckus Ready FAQ” </a:t>
            </a:r>
            <a:r>
              <a:rPr lang="en-US" sz="1400" dirty="0"/>
              <a:t>on the </a:t>
            </a:r>
            <a:r>
              <a:rPr lang="en-US" sz="1400" dirty="0">
                <a:hlinkClick r:id="rId5"/>
              </a:rPr>
              <a:t>Partner Portal </a:t>
            </a:r>
            <a:r>
              <a:rPr lang="en-US" sz="1400" dirty="0"/>
              <a:t>to address common partner training questions.</a:t>
            </a:r>
          </a:p>
        </p:txBody>
      </p:sp>
    </p:spTree>
    <p:extLst>
      <p:ext uri="{BB962C8B-B14F-4D97-AF65-F5344CB8AC3E}">
        <p14:creationId xmlns:p14="http://schemas.microsoft.com/office/powerpoint/2010/main" val="235402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rrow: Pentagon 41"/>
          <p:cNvSpPr/>
          <p:nvPr/>
        </p:nvSpPr>
        <p:spPr>
          <a:xfrm>
            <a:off x="1343032" y="1868441"/>
            <a:ext cx="10619323" cy="1916482"/>
          </a:xfrm>
          <a:prstGeom prst="homePlate">
            <a:avLst/>
          </a:prstGeom>
          <a:solidFill>
            <a:schemeClr val="tx1">
              <a:lumMod val="65000"/>
              <a:lumOff val="35000"/>
            </a:schemeClr>
          </a:solidFill>
          <a:ln>
            <a:noFill/>
          </a:ln>
          <a:effectLst>
            <a:glow rad="228600">
              <a:schemeClr val="accent1">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p:cNvSpPr/>
          <p:nvPr/>
        </p:nvSpPr>
        <p:spPr>
          <a:xfrm>
            <a:off x="1343033" y="4108538"/>
            <a:ext cx="10619322" cy="1916482"/>
          </a:xfrm>
          <a:prstGeom prst="homePlate">
            <a:avLst/>
          </a:prstGeom>
          <a:solidFill>
            <a:schemeClr val="tx1">
              <a:lumMod val="65000"/>
              <a:lumOff val="35000"/>
            </a:schemeClr>
          </a:solidFill>
          <a:ln>
            <a:noFill/>
          </a:ln>
          <a:effectLst>
            <a:glow rad="228600">
              <a:schemeClr val="accent1">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1440769" y="4290164"/>
            <a:ext cx="2885587" cy="166596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Helvetica"/>
                <a:ea typeface="+mn-ea"/>
                <a:cs typeface="+mn-cs"/>
                <a:hlinkClick r:id="rId2"/>
              </a:rPr>
              <a:t>WiSE 2017 </a:t>
            </a:r>
            <a:endParaRPr kumimoji="0" lang="en-US" sz="1400" b="1" i="0" u="none" strike="noStrike" kern="1200" cap="none" spc="0" normalizeH="0" baseline="0" noProof="0" dirty="0">
              <a:ln>
                <a:noFill/>
              </a:ln>
              <a:solidFill>
                <a:schemeClr val="tx1"/>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3A1EA-1DB7-4653-BCB7-2D9986EADF87}"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3" name="Footer Placeholder 2"/>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tint val="75000"/>
                  </a:prstClr>
                </a:solidFill>
                <a:effectLst/>
                <a:uLnTx/>
                <a:uFillTx/>
                <a:latin typeface="Helvetica"/>
                <a:ea typeface="+mn-ea"/>
                <a:cs typeface="+mn-cs"/>
              </a:rPr>
              <a:t>© 2017 BROCADE COMMUNICATIONS SYSTEMS, INC. COMPANY PROPRIETARY INFORMATION</a:t>
            </a:r>
            <a:endParaRPr kumimoji="0" lang="en-US" sz="7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4" name="Title 3"/>
          <p:cNvSpPr>
            <a:spLocks noGrp="1"/>
          </p:cNvSpPr>
          <p:nvPr>
            <p:ph type="title"/>
          </p:nvPr>
        </p:nvSpPr>
        <p:spPr>
          <a:xfrm>
            <a:off x="287694" y="-50602"/>
            <a:ext cx="11597950" cy="969969"/>
          </a:xfrm>
        </p:spPr>
        <p:txBody>
          <a:bodyPr/>
          <a:lstStyle/>
          <a:p>
            <a:r>
              <a:rPr lang="en-US" dirty="0"/>
              <a:t>Ruckus Ready Partner Program Curriculum Map</a:t>
            </a:r>
            <a:br>
              <a:rPr lang="en-US" dirty="0"/>
            </a:br>
            <a:r>
              <a:rPr lang="en-US" sz="2000" dirty="0" err="1"/>
              <a:t>eLeaning</a:t>
            </a:r>
            <a:r>
              <a:rPr lang="en-US" sz="2000" dirty="0"/>
              <a:t> Course Links Provided </a:t>
            </a:r>
            <a:endParaRPr lang="en-US" sz="2400" dirty="0"/>
          </a:p>
        </p:txBody>
      </p:sp>
      <p:sp>
        <p:nvSpPr>
          <p:cNvPr id="45" name="TextBox 44"/>
          <p:cNvSpPr txBox="1"/>
          <p:nvPr/>
        </p:nvSpPr>
        <p:spPr>
          <a:xfrm>
            <a:off x="0" y="2539677"/>
            <a:ext cx="1306061" cy="57400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US" sz="16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Helvetica"/>
                <a:ea typeface="+mn-ea"/>
                <a:cs typeface="+mn-cs"/>
              </a:rPr>
              <a:t>Wired</a:t>
            </a:r>
          </a:p>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US" sz="16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Helvetica"/>
                <a:ea typeface="+mn-ea"/>
                <a:cs typeface="+mn-cs"/>
              </a:rPr>
              <a:t>Track</a:t>
            </a:r>
          </a:p>
        </p:txBody>
      </p:sp>
      <p:sp>
        <p:nvSpPr>
          <p:cNvPr id="46" name="TextBox 45"/>
          <p:cNvSpPr txBox="1"/>
          <p:nvPr/>
        </p:nvSpPr>
        <p:spPr>
          <a:xfrm>
            <a:off x="-1" y="4810434"/>
            <a:ext cx="1296877" cy="57400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US" sz="16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Helvetica"/>
                <a:ea typeface="+mn-ea"/>
                <a:cs typeface="+mn-cs"/>
              </a:rPr>
              <a:t>Wireless</a:t>
            </a:r>
          </a:p>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US" sz="16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Helvetica"/>
                <a:ea typeface="+mn-ea"/>
                <a:cs typeface="+mn-cs"/>
              </a:rPr>
              <a:t>Track</a:t>
            </a:r>
          </a:p>
        </p:txBody>
      </p:sp>
      <p:sp>
        <p:nvSpPr>
          <p:cNvPr id="67" name="Rectangle: Rounded Corners 66"/>
          <p:cNvSpPr/>
          <p:nvPr/>
        </p:nvSpPr>
        <p:spPr>
          <a:xfrm>
            <a:off x="6987318" y="4709019"/>
            <a:ext cx="1689195" cy="715520"/>
          </a:xfrm>
          <a:prstGeom prst="roundRect">
            <a:avLst/>
          </a:prstGeom>
          <a:solidFill>
            <a:schemeClr val="accent2"/>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hlinkClick r:id="rId3"/>
              </a:rPr>
              <a:t>Wireless Portfolio SE Pre-Sales</a:t>
            </a:r>
            <a:endParaRPr kumimoji="0" lang="en-US" sz="1200" b="0" i="0" u="none" strike="noStrike" kern="1200" cap="none" spc="0" normalizeH="0" baseline="0" noProof="0" dirty="0">
              <a:ln>
                <a:noFill/>
              </a:ln>
              <a:solidFill>
                <a:prstClr val="white"/>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prstClr val="white"/>
                </a:solidFill>
                <a:latin typeface="Helvetica"/>
              </a:rPr>
              <a:t>(23 min)</a:t>
            </a:r>
          </a:p>
        </p:txBody>
      </p:sp>
      <p:sp>
        <p:nvSpPr>
          <p:cNvPr id="68" name="Rectangle: Rounded Corners 67"/>
          <p:cNvSpPr/>
          <p:nvPr/>
        </p:nvSpPr>
        <p:spPr>
          <a:xfrm>
            <a:off x="6987319" y="2454497"/>
            <a:ext cx="1689195" cy="744367"/>
          </a:xfrm>
          <a:prstGeom prst="roundRect">
            <a:avLst/>
          </a:prstGeom>
          <a:solidFill>
            <a:schemeClr val="accent2"/>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hlinkClick r:id="rId4"/>
              </a:rPr>
              <a:t>Wired Portfolio SE Pre-Sales</a:t>
            </a:r>
            <a:endParaRPr kumimoji="0" lang="en-US" sz="1200" b="0" i="0" u="none" strike="noStrike" kern="1200" cap="none" spc="0" normalizeH="0" baseline="0" noProof="0" dirty="0">
              <a:ln>
                <a:noFill/>
              </a:ln>
              <a:solidFill>
                <a:prstClr val="white"/>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white"/>
                </a:solidFill>
                <a:effectLst/>
                <a:uLnTx/>
                <a:uFillTx/>
                <a:latin typeface="Helvetica"/>
                <a:ea typeface="+mn-ea"/>
                <a:cs typeface="+mn-cs"/>
              </a:rPr>
              <a:t>(1hr)</a:t>
            </a:r>
          </a:p>
        </p:txBody>
      </p:sp>
      <p:sp>
        <p:nvSpPr>
          <p:cNvPr id="40" name="TextBox 39"/>
          <p:cNvSpPr txBox="1"/>
          <p:nvPr/>
        </p:nvSpPr>
        <p:spPr>
          <a:xfrm>
            <a:off x="6583687" y="1242360"/>
            <a:ext cx="2512847" cy="5355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a:ea typeface="+mn-ea"/>
                <a:cs typeface="+mn-cs"/>
              </a:rPr>
              <a:t>SE Pre-Sales Portfolio Training</a:t>
            </a:r>
          </a:p>
        </p:txBody>
      </p:sp>
      <p:sp>
        <p:nvSpPr>
          <p:cNvPr id="41" name="TextBox 40"/>
          <p:cNvSpPr txBox="1"/>
          <p:nvPr/>
        </p:nvSpPr>
        <p:spPr>
          <a:xfrm>
            <a:off x="9410902" y="1184879"/>
            <a:ext cx="1689195" cy="57400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a:ea typeface="+mn-ea"/>
                <a:cs typeface="+mn-cs"/>
              </a:rPr>
              <a:t>Sales Portfolio</a:t>
            </a:r>
          </a:p>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a:ea typeface="+mn-ea"/>
                <a:cs typeface="+mn-cs"/>
              </a:rPr>
              <a:t>Training</a:t>
            </a:r>
          </a:p>
        </p:txBody>
      </p:sp>
      <p:sp>
        <p:nvSpPr>
          <p:cNvPr id="47" name="Rectangle: Rounded Corners 46"/>
          <p:cNvSpPr/>
          <p:nvPr/>
        </p:nvSpPr>
        <p:spPr>
          <a:xfrm>
            <a:off x="2947409" y="2454498"/>
            <a:ext cx="1689195" cy="744367"/>
          </a:xfrm>
          <a:prstGeom prst="roundRect">
            <a:avLst/>
          </a:prstGeom>
          <a:solidFill>
            <a:schemeClr val="bg1">
              <a:lumMod val="7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hlinkClick r:id="rId5"/>
              </a:rPr>
              <a:t>Ruckus ICX 250 Implementer</a:t>
            </a:r>
            <a:endParaRPr kumimoji="0" lang="en-US" sz="1200" b="0" i="0" u="none" strike="noStrike" kern="1200" cap="none" spc="0" normalizeH="0" baseline="0" noProof="0" dirty="0">
              <a:ln>
                <a:noFill/>
              </a:ln>
              <a:solidFill>
                <a:prstClr val="white"/>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white"/>
                </a:solidFill>
                <a:effectLst/>
                <a:uLnTx/>
                <a:uFillTx/>
                <a:latin typeface="Helvetica"/>
                <a:ea typeface="+mn-ea"/>
                <a:cs typeface="+mn-cs"/>
              </a:rPr>
              <a:t>(6hrs 12min)</a:t>
            </a:r>
          </a:p>
        </p:txBody>
      </p:sp>
      <p:sp>
        <p:nvSpPr>
          <p:cNvPr id="48" name="Rectangle: Rounded Corners 47"/>
          <p:cNvSpPr/>
          <p:nvPr/>
        </p:nvSpPr>
        <p:spPr>
          <a:xfrm>
            <a:off x="9410902" y="4733521"/>
            <a:ext cx="1689195" cy="715520"/>
          </a:xfrm>
          <a:prstGeom prst="roundRect">
            <a:avLst/>
          </a:prstGeom>
          <a:solidFill>
            <a:schemeClr val="accent4"/>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hlinkClick r:id="rId6"/>
              </a:rPr>
              <a:t>Wireless Portfolio Sales</a:t>
            </a:r>
            <a:endParaRPr kumimoji="0" lang="en-US" sz="1200" b="0" i="0" u="none" strike="noStrike" kern="1200" cap="none" spc="0" normalizeH="0" baseline="0" noProof="0" dirty="0">
              <a:ln>
                <a:noFill/>
              </a:ln>
              <a:solidFill>
                <a:prstClr val="white"/>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white"/>
                </a:solidFill>
                <a:effectLst/>
                <a:uLnTx/>
                <a:uFillTx/>
                <a:latin typeface="Helvetica"/>
                <a:ea typeface="+mn-ea"/>
                <a:cs typeface="+mn-cs"/>
              </a:rPr>
              <a:t>(38min)</a:t>
            </a:r>
          </a:p>
        </p:txBody>
      </p:sp>
      <p:sp>
        <p:nvSpPr>
          <p:cNvPr id="50" name="Rectangle: Rounded Corners 49"/>
          <p:cNvSpPr/>
          <p:nvPr/>
        </p:nvSpPr>
        <p:spPr>
          <a:xfrm>
            <a:off x="9410902" y="2454497"/>
            <a:ext cx="1689195" cy="744367"/>
          </a:xfrm>
          <a:prstGeom prst="roundRect">
            <a:avLst/>
          </a:prstGeom>
          <a:solidFill>
            <a:schemeClr val="accent4"/>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hlinkClick r:id="rId7"/>
              </a:rPr>
              <a:t>Wired Portfolio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hlinkClick r:id="rId7"/>
              </a:rPr>
              <a:t>Sales</a:t>
            </a:r>
            <a:endParaRPr kumimoji="0" lang="en-US" sz="1200" b="0" i="0" u="none" strike="noStrike" kern="1200" cap="none" spc="0" normalizeH="0" baseline="0" noProof="0" dirty="0">
              <a:ln>
                <a:noFill/>
              </a:ln>
              <a:solidFill>
                <a:prstClr val="white"/>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white"/>
                </a:solidFill>
                <a:effectLst/>
                <a:uLnTx/>
                <a:uFillTx/>
                <a:latin typeface="Helvetica"/>
                <a:ea typeface="+mn-ea"/>
                <a:cs typeface="+mn-cs"/>
              </a:rPr>
              <a:t>(</a:t>
            </a:r>
            <a:r>
              <a:rPr lang="en-US" sz="1050" i="1" dirty="0">
                <a:solidFill>
                  <a:prstClr val="white"/>
                </a:solidFill>
                <a:latin typeface="Helvetica"/>
              </a:rPr>
              <a:t>44</a:t>
            </a:r>
            <a:r>
              <a:rPr kumimoji="0" lang="en-US" sz="1050" b="0" i="1" u="none" strike="noStrike" kern="1200" cap="none" spc="0" normalizeH="0" baseline="0" noProof="0" dirty="0">
                <a:ln>
                  <a:noFill/>
                </a:ln>
                <a:solidFill>
                  <a:prstClr val="white"/>
                </a:solidFill>
                <a:effectLst/>
                <a:uLnTx/>
                <a:uFillTx/>
                <a:latin typeface="Helvetica"/>
                <a:ea typeface="+mn-ea"/>
                <a:cs typeface="+mn-cs"/>
              </a:rPr>
              <a:t>min)</a:t>
            </a:r>
          </a:p>
        </p:txBody>
      </p:sp>
      <p:sp>
        <p:nvSpPr>
          <p:cNvPr id="52" name="TextBox 51"/>
          <p:cNvSpPr txBox="1"/>
          <p:nvPr/>
        </p:nvSpPr>
        <p:spPr>
          <a:xfrm>
            <a:off x="2443502" y="1236614"/>
            <a:ext cx="2694831" cy="5355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a:ea typeface="+mn-ea"/>
                <a:cs typeface="+mn-cs"/>
              </a:rPr>
              <a:t>Technical Product Training</a:t>
            </a:r>
          </a:p>
        </p:txBody>
      </p:sp>
      <p:sp>
        <p:nvSpPr>
          <p:cNvPr id="53" name="Rectangle: Rounded Corners 52"/>
          <p:cNvSpPr/>
          <p:nvPr/>
        </p:nvSpPr>
        <p:spPr>
          <a:xfrm>
            <a:off x="1492287" y="4667086"/>
            <a:ext cx="1355554" cy="1165434"/>
          </a:xfrm>
          <a:prstGeom prst="roundRect">
            <a:avLst/>
          </a:prstGeom>
          <a:solidFill>
            <a:schemeClr val="bg1">
              <a:lumMod val="7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chemeClr val="tx1"/>
                </a:solidFill>
                <a:effectLst/>
                <a:uLnTx/>
                <a:uFillTx/>
                <a:latin typeface="Helvetica"/>
                <a:ea typeface="+mn-ea"/>
                <a:cs typeface="+mn-cs"/>
              </a:rPr>
              <a:t>RASZA 200 - Ruckus Associate SmartZone Admin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a:ea typeface="+mn-ea"/>
                <a:cs typeface="+mn-cs"/>
              </a:rPr>
              <a:t>SmartZone 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Helvetica"/>
                <a:ea typeface="+mn-ea"/>
                <a:cs typeface="+mn-cs"/>
              </a:rPr>
              <a:t>3hrs 39min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chemeClr val="bg1"/>
              </a:solidFill>
              <a:effectLst/>
              <a:uLnTx/>
              <a:uFillTx/>
              <a:latin typeface="Helvetica"/>
              <a:ea typeface="+mn-ea"/>
              <a:cs typeface="+mn-cs"/>
            </a:endParaRPr>
          </a:p>
        </p:txBody>
      </p:sp>
      <p:sp>
        <p:nvSpPr>
          <p:cNvPr id="54" name="Rectangle: Rounded Corners 53"/>
          <p:cNvSpPr/>
          <p:nvPr/>
        </p:nvSpPr>
        <p:spPr>
          <a:xfrm>
            <a:off x="2900432" y="4667086"/>
            <a:ext cx="1349836" cy="1165434"/>
          </a:xfrm>
          <a:prstGeom prst="roundRect">
            <a:avLst/>
          </a:prstGeom>
          <a:solidFill>
            <a:schemeClr val="bg1">
              <a:lumMod val="7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Helvetica"/>
                <a:ea typeface="+mn-ea"/>
                <a:cs typeface="+mn-cs"/>
              </a:rPr>
              <a:t>CPA 200 - Ruckus Cloudpath Security and Policy Platform Management </a:t>
            </a:r>
            <a:r>
              <a:rPr kumimoji="0" lang="en-US" sz="1000" b="0" i="0" u="none" strike="noStrike" kern="1200" cap="none" spc="0" normalizeH="0" baseline="0" noProof="0" dirty="0">
                <a:ln>
                  <a:noFill/>
                </a:ln>
                <a:solidFill>
                  <a:prstClr val="white"/>
                </a:solidFill>
                <a:effectLst/>
                <a:uLnTx/>
                <a:uFillTx/>
                <a:latin typeface="Helvetica"/>
                <a:ea typeface="+mn-ea"/>
                <a:cs typeface="+mn-cs"/>
              </a:rPr>
              <a:t>Cloudpath 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Helvetica"/>
                <a:ea typeface="+mn-ea"/>
                <a:cs typeface="+mn-cs"/>
              </a:rPr>
              <a:t>7hrs 12min</a:t>
            </a:r>
          </a:p>
        </p:txBody>
      </p:sp>
      <p:sp>
        <p:nvSpPr>
          <p:cNvPr id="28" name="Rectangle: Rounded Corners 27"/>
          <p:cNvSpPr/>
          <p:nvPr/>
        </p:nvSpPr>
        <p:spPr>
          <a:xfrm>
            <a:off x="4703199" y="4709018"/>
            <a:ext cx="1689195" cy="715520"/>
          </a:xfrm>
          <a:prstGeom prst="roundRect">
            <a:avLst/>
          </a:prstGeom>
          <a:solidFill>
            <a:schemeClr val="bg1">
              <a:lumMod val="7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tx1"/>
                </a:solidFill>
                <a:effectLst/>
                <a:uLnTx/>
                <a:uFillTx/>
                <a:latin typeface="Helvetica"/>
                <a:ea typeface="+mn-ea"/>
                <a:cs typeface="+mn-cs"/>
              </a:rPr>
              <a:t>CWNA® </a:t>
            </a:r>
            <a:r>
              <a:rPr kumimoji="0" lang="en-US" sz="1050" b="0" i="0" u="none" strike="noStrike" kern="1200" cap="none" spc="0" normalizeH="0" baseline="0" noProof="0" dirty="0">
                <a:ln>
                  <a:noFill/>
                </a:ln>
                <a:solidFill>
                  <a:schemeClr val="tx1"/>
                </a:solidFill>
                <a:effectLst/>
                <a:uLnTx/>
                <a:uFillTx/>
                <a:latin typeface="Helvetica"/>
                <a:ea typeface="+mn-ea"/>
                <a:cs typeface="+mn-cs"/>
              </a:rPr>
              <a:t>- </a:t>
            </a:r>
            <a:r>
              <a:rPr kumimoji="0" lang="en-US" sz="1050" b="0" i="0" u="none" strike="noStrike" kern="1200" cap="none" spc="0" normalizeH="0" baseline="0" noProof="0" dirty="0">
                <a:ln>
                  <a:noFill/>
                </a:ln>
                <a:solidFill>
                  <a:prstClr val="white"/>
                </a:solidFill>
                <a:effectLst/>
                <a:uLnTx/>
                <a:uFillTx/>
                <a:latin typeface="Helvetica"/>
                <a:ea typeface="+mn-ea"/>
                <a:cs typeface="+mn-cs"/>
                <a:hlinkClick r:id="rId8"/>
              </a:rPr>
              <a:t>Certified Wireless Network Administrator</a:t>
            </a:r>
            <a:endParaRPr kumimoji="0" lang="en-US" sz="1050" b="0" i="0" u="none" strike="noStrike" kern="1200" cap="none" spc="0" normalizeH="0" baseline="0" noProof="0" dirty="0">
              <a:ln>
                <a:noFill/>
              </a:ln>
              <a:solidFill>
                <a:prstClr val="white"/>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chemeClr val="bg1"/>
                </a:solidFill>
                <a:effectLst/>
                <a:uLnTx/>
                <a:uFillTx/>
                <a:latin typeface="Helvetica"/>
                <a:ea typeface="+mn-ea"/>
                <a:cs typeface="+mn-cs"/>
              </a:rPr>
              <a:t>Exam via CWNP: 90min</a:t>
            </a:r>
          </a:p>
        </p:txBody>
      </p:sp>
      <p:sp>
        <p:nvSpPr>
          <p:cNvPr id="9" name="Plus Sign 8"/>
          <p:cNvSpPr/>
          <p:nvPr/>
        </p:nvSpPr>
        <p:spPr>
          <a:xfrm>
            <a:off x="4345567" y="4932760"/>
            <a:ext cx="319542" cy="317043"/>
          </a:xfrm>
          <a:prstGeom prst="mathPlus">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a:ea typeface="+mn-ea"/>
              <a:cs typeface="+mn-cs"/>
            </a:endParaRPr>
          </a:p>
        </p:txBody>
      </p:sp>
      <p:cxnSp>
        <p:nvCxnSpPr>
          <p:cNvPr id="13" name="Straight Connector 12"/>
          <p:cNvCxnSpPr/>
          <p:nvPr/>
        </p:nvCxnSpPr>
        <p:spPr>
          <a:xfrm>
            <a:off x="6583687" y="1960323"/>
            <a:ext cx="0" cy="4064697"/>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a:off x="9007272" y="1960323"/>
            <a:ext cx="17731" cy="4064697"/>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p:cNvSpPr txBox="1"/>
          <p:nvPr/>
        </p:nvSpPr>
        <p:spPr>
          <a:xfrm>
            <a:off x="3125365" y="2975180"/>
            <a:ext cx="1740686" cy="276999"/>
          </a:xfrm>
          <a:prstGeom prst="rect">
            <a:avLst/>
          </a:prstGeom>
          <a:noFill/>
        </p:spPr>
        <p:txBody>
          <a:bodyPr wrap="square" rtlCol="0">
            <a:spAutoFit/>
          </a:bodyPr>
          <a:lstStyle/>
          <a:p>
            <a:r>
              <a:rPr lang="en-US" sz="1200" dirty="0">
                <a:hlinkClick r:id="rId9"/>
              </a:rPr>
              <a:t>Exam via Certifior</a:t>
            </a:r>
            <a:endParaRPr lang="en-US" sz="1200" dirty="0"/>
          </a:p>
        </p:txBody>
      </p:sp>
    </p:spTree>
    <p:extLst>
      <p:ext uri="{BB962C8B-B14F-4D97-AF65-F5344CB8AC3E}">
        <p14:creationId xmlns:p14="http://schemas.microsoft.com/office/powerpoint/2010/main" val="171290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43401C-3847-41F6-8E1C-4C7A2D3ECE1F}"/>
              </a:ext>
            </a:extLst>
          </p:cNvPr>
          <p:cNvSpPr>
            <a:spLocks noGrp="1"/>
          </p:cNvSpPr>
          <p:nvPr>
            <p:ph type="sldNum" sz="quarter" idx="12"/>
          </p:nvPr>
        </p:nvSpPr>
        <p:spPr/>
        <p:txBody>
          <a:bodyPr/>
          <a:lstStyle/>
          <a:p>
            <a:fld id="{9E53A1EA-1DB7-4653-BCB7-2D9986EADF87}" type="slidenum">
              <a:rPr lang="en-US" smtClean="0"/>
              <a:t>4</a:t>
            </a:fld>
            <a:endParaRPr lang="en-US"/>
          </a:p>
        </p:txBody>
      </p:sp>
      <p:sp>
        <p:nvSpPr>
          <p:cNvPr id="3" name="Footer Placeholder 2">
            <a:extLst>
              <a:ext uri="{FF2B5EF4-FFF2-40B4-BE49-F238E27FC236}">
                <a16:creationId xmlns:a16="http://schemas.microsoft.com/office/drawing/2014/main" id="{328EA604-6E2E-48AF-BF3C-9BAF491C5D22}"/>
              </a:ext>
            </a:extLst>
          </p:cNvPr>
          <p:cNvSpPr>
            <a:spLocks noGrp="1"/>
          </p:cNvSpPr>
          <p:nvPr>
            <p:ph type="ftr" sz="quarter" idx="3"/>
          </p:nvPr>
        </p:nvSpPr>
        <p:spPr/>
        <p:txBody>
          <a:bodyPr/>
          <a:lstStyle/>
          <a:p>
            <a:r>
              <a:rPr lang="en-US"/>
              <a:t>© 2017 BROCADE COMMUNICATIONS SYSTEMS, INC. COMPANY PROPRIETARY INFORMATION</a:t>
            </a:r>
            <a:endParaRPr lang="en-US" dirty="0"/>
          </a:p>
        </p:txBody>
      </p:sp>
      <p:sp>
        <p:nvSpPr>
          <p:cNvPr id="4" name="Title 3">
            <a:extLst>
              <a:ext uri="{FF2B5EF4-FFF2-40B4-BE49-F238E27FC236}">
                <a16:creationId xmlns:a16="http://schemas.microsoft.com/office/drawing/2014/main" id="{24FF9F75-1805-4CE3-8F51-40D663B4B2BB}"/>
              </a:ext>
            </a:extLst>
          </p:cNvPr>
          <p:cNvSpPr>
            <a:spLocks noGrp="1"/>
          </p:cNvSpPr>
          <p:nvPr>
            <p:ph type="title"/>
          </p:nvPr>
        </p:nvSpPr>
        <p:spPr/>
        <p:txBody>
          <a:bodyPr/>
          <a:lstStyle/>
          <a:p>
            <a:r>
              <a:rPr lang="en-US" dirty="0"/>
              <a:t>Logging in to the Ruckus Training Portal</a:t>
            </a:r>
          </a:p>
        </p:txBody>
      </p:sp>
      <p:pic>
        <p:nvPicPr>
          <p:cNvPr id="7" name="Content Placeholder 6">
            <a:extLst>
              <a:ext uri="{FF2B5EF4-FFF2-40B4-BE49-F238E27FC236}">
                <a16:creationId xmlns:a16="http://schemas.microsoft.com/office/drawing/2014/main" id="{1CA19295-127F-48A3-85CB-A42A55D5BAE8}"/>
              </a:ext>
            </a:extLst>
          </p:cNvPr>
          <p:cNvPicPr>
            <a:picLocks noGrp="1"/>
          </p:cNvPicPr>
          <p:nvPr>
            <p:ph idx="1"/>
          </p:nvPr>
        </p:nvPicPr>
        <p:blipFill>
          <a:blip r:embed="rId2"/>
          <a:stretch>
            <a:fillRect/>
          </a:stretch>
        </p:blipFill>
        <p:spPr>
          <a:xfrm>
            <a:off x="4636263" y="1091417"/>
            <a:ext cx="7368378" cy="126286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EC50E59-C4BC-4D35-BD42-82EDC251A119}"/>
              </a:ext>
            </a:extLst>
          </p:cNvPr>
          <p:cNvSpPr txBox="1"/>
          <p:nvPr/>
        </p:nvSpPr>
        <p:spPr>
          <a:xfrm>
            <a:off x="83767" y="1091417"/>
            <a:ext cx="4433499" cy="5016758"/>
          </a:xfrm>
          <a:prstGeom prst="rect">
            <a:avLst/>
          </a:prstGeom>
          <a:noFill/>
        </p:spPr>
        <p:txBody>
          <a:bodyPr wrap="square" rtlCol="0">
            <a:spAutoFit/>
          </a:bodyPr>
          <a:lstStyle/>
          <a:p>
            <a:r>
              <a:rPr lang="en-US" sz="1400" dirty="0"/>
              <a:t>In order to use the Ruckus Training Portal you must first create an account either on our Partner Portal (if your company is already, or plans to become, a Ruckus channel partner) or through our Support Portal. </a:t>
            </a:r>
          </a:p>
          <a:p>
            <a:r>
              <a:rPr lang="en-US" sz="1400" b="1" dirty="0"/>
              <a:t>To get started:</a:t>
            </a:r>
          </a:p>
          <a:p>
            <a:pPr marL="342900" lvl="0" indent="-342900">
              <a:buFont typeface="+mj-lt"/>
              <a:buAutoNum type="arabicPeriod"/>
            </a:pPr>
            <a:r>
              <a:rPr lang="en-US" sz="1400" dirty="0"/>
              <a:t>Point your browser to </a:t>
            </a:r>
            <a:r>
              <a:rPr lang="en-US" sz="1400" u="sng" dirty="0">
                <a:hlinkClick r:id="rId3"/>
              </a:rPr>
              <a:t>https://training.ruckuswireless.com/</a:t>
            </a:r>
            <a:r>
              <a:rPr lang="en-US" sz="1400" dirty="0"/>
              <a:t> </a:t>
            </a:r>
          </a:p>
          <a:p>
            <a:pPr marL="342900" lvl="0" indent="-342900">
              <a:buFont typeface="+mj-lt"/>
              <a:buAutoNum type="arabicPeriod"/>
            </a:pPr>
            <a:r>
              <a:rPr lang="en-US" sz="1400" dirty="0"/>
              <a:t>Click the </a:t>
            </a:r>
            <a:r>
              <a:rPr lang="en-US" sz="1400" b="1" dirty="0"/>
              <a:t>Log In</a:t>
            </a:r>
            <a:r>
              <a:rPr lang="en-US" sz="1400" dirty="0"/>
              <a:t> link in the upper right corner</a:t>
            </a:r>
          </a:p>
          <a:p>
            <a:pPr marL="342900" lvl="0" indent="-342900">
              <a:buFont typeface="+mj-lt"/>
              <a:buAutoNum type="arabicPeriod"/>
            </a:pPr>
            <a:r>
              <a:rPr lang="en-US" sz="1400" dirty="0"/>
              <a:t>Click Join now to create a new Support Portal account. . Follow the on-screen instructions. If your company is, or plans to become a Ruckus Channel Partner: please visit </a:t>
            </a:r>
            <a:r>
              <a:rPr lang="en-US" sz="1400" u="sng" dirty="0">
                <a:hlinkClick r:id="rId4"/>
              </a:rPr>
              <a:t>https://partners.ruckuswireless.com/apply</a:t>
            </a:r>
            <a:r>
              <a:rPr lang="en-US" sz="1400" dirty="0"/>
              <a:t>  to request a Partner Portal account</a:t>
            </a:r>
          </a:p>
          <a:p>
            <a:pPr marL="342900" lvl="0" indent="-342900">
              <a:buFont typeface="+mj-lt"/>
              <a:buAutoNum type="arabicPeriod"/>
            </a:pPr>
            <a:r>
              <a:rPr lang="en-US" sz="1400" dirty="0"/>
              <a:t>Once your account has been verified, you will be able to log into the training portal home page. Use the following to locate the class you are interested in.</a:t>
            </a:r>
          </a:p>
          <a:p>
            <a:pPr marL="342900" indent="-342900">
              <a:buFont typeface="+mj-lt"/>
              <a:buAutoNum type="arabicPeriod"/>
            </a:pPr>
            <a:r>
              <a:rPr lang="en-US" sz="1400" dirty="0"/>
              <a:t>Once you have located your desired course, click on it and follow on-screen instructions.</a:t>
            </a:r>
          </a:p>
          <a:p>
            <a:pPr marL="342900" lvl="0" indent="-342900">
              <a:buFont typeface="+mj-lt"/>
              <a:buAutoNum type="arabicPeriod"/>
            </a:pPr>
            <a:endParaRPr lang="en-US" sz="1400" dirty="0"/>
          </a:p>
          <a:p>
            <a:endParaRPr lang="en-US" sz="1200" dirty="0"/>
          </a:p>
        </p:txBody>
      </p:sp>
      <p:pic>
        <p:nvPicPr>
          <p:cNvPr id="9" name="Picture 8">
            <a:extLst>
              <a:ext uri="{FF2B5EF4-FFF2-40B4-BE49-F238E27FC236}">
                <a16:creationId xmlns:a16="http://schemas.microsoft.com/office/drawing/2014/main" id="{5CF2C9C6-8FC1-4878-8D9A-2A48026B5422}"/>
              </a:ext>
            </a:extLst>
          </p:cNvPr>
          <p:cNvPicPr/>
          <p:nvPr/>
        </p:nvPicPr>
        <p:blipFill>
          <a:blip r:embed="rId5"/>
          <a:stretch>
            <a:fillRect/>
          </a:stretch>
        </p:blipFill>
        <p:spPr>
          <a:xfrm>
            <a:off x="4898628" y="2455985"/>
            <a:ext cx="3419475" cy="160591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C97F29BB-53AF-4F1D-8F9D-2637B5DEC93E}"/>
              </a:ext>
            </a:extLst>
          </p:cNvPr>
          <p:cNvPicPr/>
          <p:nvPr/>
        </p:nvPicPr>
        <p:blipFill>
          <a:blip r:embed="rId6"/>
          <a:stretch>
            <a:fillRect/>
          </a:stretch>
        </p:blipFill>
        <p:spPr>
          <a:xfrm>
            <a:off x="8699466" y="2470909"/>
            <a:ext cx="3305175" cy="215773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F9D4488-D36B-417C-832C-7EC030CDE1D3}"/>
              </a:ext>
            </a:extLst>
          </p:cNvPr>
          <p:cNvPicPr/>
          <p:nvPr/>
        </p:nvPicPr>
        <p:blipFill>
          <a:blip r:embed="rId7"/>
          <a:stretch>
            <a:fillRect/>
          </a:stretch>
        </p:blipFill>
        <p:spPr>
          <a:xfrm>
            <a:off x="4685920" y="4193456"/>
            <a:ext cx="3924300" cy="217043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B22325A5-02D7-4F04-BE8F-07D4C09DF3CD}"/>
              </a:ext>
            </a:extLst>
          </p:cNvPr>
          <p:cNvSpPr txBox="1"/>
          <p:nvPr/>
        </p:nvSpPr>
        <p:spPr>
          <a:xfrm>
            <a:off x="10522921" y="1538181"/>
            <a:ext cx="312906" cy="369332"/>
          </a:xfrm>
          <a:prstGeom prst="rect">
            <a:avLst/>
          </a:prstGeom>
          <a:noFill/>
        </p:spPr>
        <p:txBody>
          <a:bodyPr wrap="none" rtlCol="0">
            <a:spAutoFit/>
          </a:bodyPr>
          <a:lstStyle/>
          <a:p>
            <a:r>
              <a:rPr lang="en-US" dirty="0">
                <a:solidFill>
                  <a:srgbClr val="FF0000"/>
                </a:solidFill>
              </a:rPr>
              <a:t>2</a:t>
            </a:r>
          </a:p>
        </p:txBody>
      </p:sp>
      <p:sp>
        <p:nvSpPr>
          <p:cNvPr id="13" name="TextBox 12">
            <a:extLst>
              <a:ext uri="{FF2B5EF4-FFF2-40B4-BE49-F238E27FC236}">
                <a16:creationId xmlns:a16="http://schemas.microsoft.com/office/drawing/2014/main" id="{6F2FD87B-007D-420F-B3AC-FC79A9F4B8C9}"/>
              </a:ext>
            </a:extLst>
          </p:cNvPr>
          <p:cNvSpPr txBox="1"/>
          <p:nvPr/>
        </p:nvSpPr>
        <p:spPr>
          <a:xfrm>
            <a:off x="6746030" y="5630017"/>
            <a:ext cx="312906" cy="369332"/>
          </a:xfrm>
          <a:prstGeom prst="rect">
            <a:avLst/>
          </a:prstGeom>
          <a:noFill/>
        </p:spPr>
        <p:txBody>
          <a:bodyPr wrap="none" rtlCol="0">
            <a:spAutoFit/>
          </a:bodyPr>
          <a:lstStyle/>
          <a:p>
            <a:r>
              <a:rPr lang="en-US" dirty="0">
                <a:solidFill>
                  <a:srgbClr val="FF0000"/>
                </a:solidFill>
              </a:rPr>
              <a:t>5</a:t>
            </a:r>
          </a:p>
        </p:txBody>
      </p:sp>
      <p:sp>
        <p:nvSpPr>
          <p:cNvPr id="14" name="TextBox 13">
            <a:extLst>
              <a:ext uri="{FF2B5EF4-FFF2-40B4-BE49-F238E27FC236}">
                <a16:creationId xmlns:a16="http://schemas.microsoft.com/office/drawing/2014/main" id="{EF5529B4-E4AB-453F-8EA6-78B5EFBEE0E5}"/>
              </a:ext>
            </a:extLst>
          </p:cNvPr>
          <p:cNvSpPr txBox="1"/>
          <p:nvPr/>
        </p:nvSpPr>
        <p:spPr>
          <a:xfrm>
            <a:off x="10132527" y="3114650"/>
            <a:ext cx="312906" cy="369332"/>
          </a:xfrm>
          <a:prstGeom prst="rect">
            <a:avLst/>
          </a:prstGeom>
          <a:noFill/>
        </p:spPr>
        <p:txBody>
          <a:bodyPr wrap="none" rtlCol="0">
            <a:spAutoFit/>
          </a:bodyPr>
          <a:lstStyle/>
          <a:p>
            <a:r>
              <a:rPr lang="en-US" dirty="0">
                <a:solidFill>
                  <a:srgbClr val="FF0000"/>
                </a:solidFill>
              </a:rPr>
              <a:t>4</a:t>
            </a:r>
          </a:p>
        </p:txBody>
      </p:sp>
      <p:sp>
        <p:nvSpPr>
          <p:cNvPr id="15" name="TextBox 14">
            <a:extLst>
              <a:ext uri="{FF2B5EF4-FFF2-40B4-BE49-F238E27FC236}">
                <a16:creationId xmlns:a16="http://schemas.microsoft.com/office/drawing/2014/main" id="{CDE23132-2107-4DBE-8806-196B71015B58}"/>
              </a:ext>
            </a:extLst>
          </p:cNvPr>
          <p:cNvSpPr txBox="1"/>
          <p:nvPr/>
        </p:nvSpPr>
        <p:spPr>
          <a:xfrm>
            <a:off x="6433124" y="3116087"/>
            <a:ext cx="312906" cy="369332"/>
          </a:xfrm>
          <a:prstGeom prst="rect">
            <a:avLst/>
          </a:prstGeom>
          <a:noFill/>
        </p:spPr>
        <p:txBody>
          <a:bodyPr wrap="none" rtlCol="0">
            <a:spAutoFit/>
          </a:bodyPr>
          <a:lstStyle/>
          <a:p>
            <a:r>
              <a:rPr lang="en-US" dirty="0">
                <a:solidFill>
                  <a:srgbClr val="FF0000"/>
                </a:solidFill>
              </a:rPr>
              <a:t>3</a:t>
            </a:r>
          </a:p>
        </p:txBody>
      </p:sp>
    </p:spTree>
    <p:extLst>
      <p:ext uri="{BB962C8B-B14F-4D97-AF65-F5344CB8AC3E}">
        <p14:creationId xmlns:p14="http://schemas.microsoft.com/office/powerpoint/2010/main" val="388945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2AC784-39A0-4417-A63C-7E42EF9D06AA}"/>
              </a:ext>
            </a:extLst>
          </p:cNvPr>
          <p:cNvSpPr>
            <a:spLocks noGrp="1"/>
          </p:cNvSpPr>
          <p:nvPr>
            <p:ph type="sldNum" sz="quarter" idx="12"/>
          </p:nvPr>
        </p:nvSpPr>
        <p:spPr/>
        <p:txBody>
          <a:bodyPr/>
          <a:lstStyle/>
          <a:p>
            <a:fld id="{9E53A1EA-1DB7-4653-BCB7-2D9986EADF87}" type="slidenum">
              <a:rPr lang="en-US" smtClean="0"/>
              <a:t>5</a:t>
            </a:fld>
            <a:endParaRPr lang="en-US"/>
          </a:p>
        </p:txBody>
      </p:sp>
      <p:sp>
        <p:nvSpPr>
          <p:cNvPr id="3" name="Footer Placeholder 2">
            <a:extLst>
              <a:ext uri="{FF2B5EF4-FFF2-40B4-BE49-F238E27FC236}">
                <a16:creationId xmlns:a16="http://schemas.microsoft.com/office/drawing/2014/main" id="{1EB240CF-7EEC-462B-B8EF-C18C69786E25}"/>
              </a:ext>
            </a:extLst>
          </p:cNvPr>
          <p:cNvSpPr>
            <a:spLocks noGrp="1"/>
          </p:cNvSpPr>
          <p:nvPr>
            <p:ph type="ftr" sz="quarter" idx="3"/>
          </p:nvPr>
        </p:nvSpPr>
        <p:spPr/>
        <p:txBody>
          <a:bodyPr/>
          <a:lstStyle/>
          <a:p>
            <a:r>
              <a:rPr lang="en-US"/>
              <a:t>© 2017 BROCADE COMMUNICATIONS SYSTEMS, INC. COMPANY PROPRIETARY INFORMATION</a:t>
            </a:r>
            <a:endParaRPr lang="en-US" dirty="0"/>
          </a:p>
        </p:txBody>
      </p:sp>
      <p:sp>
        <p:nvSpPr>
          <p:cNvPr id="4" name="Title 3">
            <a:extLst>
              <a:ext uri="{FF2B5EF4-FFF2-40B4-BE49-F238E27FC236}">
                <a16:creationId xmlns:a16="http://schemas.microsoft.com/office/drawing/2014/main" id="{6D3A359C-7B6E-4D7F-9D96-5F5EB1464C6F}"/>
              </a:ext>
            </a:extLst>
          </p:cNvPr>
          <p:cNvSpPr>
            <a:spLocks noGrp="1"/>
          </p:cNvSpPr>
          <p:nvPr>
            <p:ph type="title"/>
          </p:nvPr>
        </p:nvSpPr>
        <p:spPr/>
        <p:txBody>
          <a:bodyPr/>
          <a:lstStyle/>
          <a:p>
            <a:r>
              <a:rPr lang="en-US" dirty="0"/>
              <a:t>Locating Required Courses on the Training Portal</a:t>
            </a:r>
            <a:br>
              <a:rPr lang="en-US" dirty="0"/>
            </a:br>
            <a:r>
              <a:rPr lang="en-US" sz="1600" dirty="0">
                <a:hlinkClick r:id="rId2"/>
              </a:rPr>
              <a:t>https://training.ruckuswireless.com/</a:t>
            </a:r>
            <a:r>
              <a:rPr lang="en-US" sz="1600" dirty="0"/>
              <a:t> </a:t>
            </a:r>
            <a:endParaRPr lang="en-US" dirty="0"/>
          </a:p>
        </p:txBody>
      </p:sp>
      <p:pic>
        <p:nvPicPr>
          <p:cNvPr id="6" name="Content Placeholder 5">
            <a:extLst>
              <a:ext uri="{FF2B5EF4-FFF2-40B4-BE49-F238E27FC236}">
                <a16:creationId xmlns:a16="http://schemas.microsoft.com/office/drawing/2014/main" id="{041449AC-FCD6-4D24-A992-4E6B118C3577}"/>
              </a:ext>
            </a:extLst>
          </p:cNvPr>
          <p:cNvPicPr>
            <a:picLocks noGrp="1" noChangeAspect="1"/>
          </p:cNvPicPr>
          <p:nvPr>
            <p:ph idx="1"/>
          </p:nvPr>
        </p:nvPicPr>
        <p:blipFill>
          <a:blip r:embed="rId3"/>
          <a:stretch>
            <a:fillRect/>
          </a:stretch>
        </p:blipFill>
        <p:spPr>
          <a:xfrm>
            <a:off x="727111" y="1999684"/>
            <a:ext cx="4746240" cy="382939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6DDFFEE-8165-4345-B01E-4A72F2E8F068}"/>
              </a:ext>
            </a:extLst>
          </p:cNvPr>
          <p:cNvPicPr>
            <a:picLocks noChangeAspect="1"/>
          </p:cNvPicPr>
          <p:nvPr/>
        </p:nvPicPr>
        <p:blipFill>
          <a:blip r:embed="rId4"/>
          <a:stretch>
            <a:fillRect/>
          </a:stretch>
        </p:blipFill>
        <p:spPr>
          <a:xfrm>
            <a:off x="7221253" y="1493308"/>
            <a:ext cx="3980442" cy="4904474"/>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0A7ED92C-19CD-4720-A376-BD968DC84101}"/>
              </a:ext>
            </a:extLst>
          </p:cNvPr>
          <p:cNvSpPr/>
          <p:nvPr/>
        </p:nvSpPr>
        <p:spPr>
          <a:xfrm>
            <a:off x="3933170" y="4124235"/>
            <a:ext cx="1540181" cy="23799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FD01F59D-0717-40D7-B632-A7EFB100DDAA}"/>
              </a:ext>
            </a:extLst>
          </p:cNvPr>
          <p:cNvSpPr/>
          <p:nvPr/>
        </p:nvSpPr>
        <p:spPr>
          <a:xfrm>
            <a:off x="5814946" y="3823528"/>
            <a:ext cx="1064712" cy="41970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517BB8C-6AEA-419D-B84F-DAFD65492DD8}"/>
              </a:ext>
            </a:extLst>
          </p:cNvPr>
          <p:cNvSpPr txBox="1"/>
          <p:nvPr/>
        </p:nvSpPr>
        <p:spPr>
          <a:xfrm>
            <a:off x="7221253" y="994609"/>
            <a:ext cx="4227536" cy="430887"/>
          </a:xfrm>
          <a:prstGeom prst="rect">
            <a:avLst/>
          </a:prstGeom>
          <a:noFill/>
        </p:spPr>
        <p:txBody>
          <a:bodyPr wrap="square" rtlCol="0">
            <a:spAutoFit/>
          </a:bodyPr>
          <a:lstStyle/>
          <a:p>
            <a:r>
              <a:rPr lang="en-US" sz="1100" b="1" dirty="0">
                <a:solidFill>
                  <a:srgbClr val="C00000"/>
                </a:solidFill>
              </a:rPr>
              <a:t>Direct link to Accreditation and Certification page: </a:t>
            </a:r>
            <a:r>
              <a:rPr lang="en-US" sz="1100" dirty="0">
                <a:hlinkClick r:id="rId5"/>
              </a:rPr>
              <a:t>https://training.ruckuswireless.com/mod/page/view.php?id=848</a:t>
            </a:r>
            <a:r>
              <a:rPr lang="en-US" sz="1100" dirty="0"/>
              <a:t>    </a:t>
            </a:r>
          </a:p>
        </p:txBody>
      </p:sp>
      <p:sp>
        <p:nvSpPr>
          <p:cNvPr id="5" name="TextBox 4">
            <a:extLst>
              <a:ext uri="{FF2B5EF4-FFF2-40B4-BE49-F238E27FC236}">
                <a16:creationId xmlns:a16="http://schemas.microsoft.com/office/drawing/2014/main" id="{1A1D7569-2D0F-4577-87AF-66106689C69B}"/>
              </a:ext>
            </a:extLst>
          </p:cNvPr>
          <p:cNvSpPr txBox="1"/>
          <p:nvPr/>
        </p:nvSpPr>
        <p:spPr>
          <a:xfrm>
            <a:off x="423618" y="1182816"/>
            <a:ext cx="5391328" cy="646331"/>
          </a:xfrm>
          <a:prstGeom prst="rect">
            <a:avLst/>
          </a:prstGeom>
          <a:noFill/>
        </p:spPr>
        <p:txBody>
          <a:bodyPr wrap="square" rtlCol="0">
            <a:spAutoFit/>
          </a:bodyPr>
          <a:lstStyle/>
          <a:p>
            <a:r>
              <a:rPr lang="en-US" dirty="0"/>
              <a:t>This page is the ONE page that contains links to all of the partner required training courses</a:t>
            </a:r>
          </a:p>
        </p:txBody>
      </p:sp>
    </p:spTree>
    <p:extLst>
      <p:ext uri="{BB962C8B-B14F-4D97-AF65-F5344CB8AC3E}">
        <p14:creationId xmlns:p14="http://schemas.microsoft.com/office/powerpoint/2010/main" val="322942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059B29A-6F4B-4BFD-8BAE-03E62229DCFC}"/>
              </a:ext>
            </a:extLst>
          </p:cNvPr>
          <p:cNvPicPr>
            <a:picLocks noChangeAspect="1"/>
          </p:cNvPicPr>
          <p:nvPr/>
        </p:nvPicPr>
        <p:blipFill>
          <a:blip r:embed="rId2"/>
          <a:stretch>
            <a:fillRect/>
          </a:stretch>
        </p:blipFill>
        <p:spPr>
          <a:xfrm>
            <a:off x="8786115" y="4329525"/>
            <a:ext cx="3257322" cy="1728375"/>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74B5ACAC-285F-42A4-AB61-BF73864BCAC8}"/>
              </a:ext>
            </a:extLst>
          </p:cNvPr>
          <p:cNvPicPr>
            <a:picLocks noChangeAspect="1"/>
          </p:cNvPicPr>
          <p:nvPr/>
        </p:nvPicPr>
        <p:blipFill>
          <a:blip r:embed="rId3"/>
          <a:stretch>
            <a:fillRect/>
          </a:stretch>
        </p:blipFill>
        <p:spPr>
          <a:xfrm>
            <a:off x="168325" y="1019204"/>
            <a:ext cx="4169576" cy="2249775"/>
          </a:xfrm>
          <a:prstGeom prst="rect">
            <a:avLst/>
          </a:prstGeom>
        </p:spPr>
      </p:pic>
      <p:sp>
        <p:nvSpPr>
          <p:cNvPr id="2" name="Slide Number Placeholder 1">
            <a:extLst>
              <a:ext uri="{FF2B5EF4-FFF2-40B4-BE49-F238E27FC236}">
                <a16:creationId xmlns:a16="http://schemas.microsoft.com/office/drawing/2014/main" id="{C0D876D9-688E-4563-8F29-FE886D110E84}"/>
              </a:ext>
            </a:extLst>
          </p:cNvPr>
          <p:cNvSpPr>
            <a:spLocks noGrp="1"/>
          </p:cNvSpPr>
          <p:nvPr>
            <p:ph type="sldNum" sz="quarter" idx="12"/>
          </p:nvPr>
        </p:nvSpPr>
        <p:spPr/>
        <p:txBody>
          <a:bodyPr/>
          <a:lstStyle/>
          <a:p>
            <a:fld id="{9E53A1EA-1DB7-4653-BCB7-2D9986EADF87}" type="slidenum">
              <a:rPr lang="en-US" smtClean="0"/>
              <a:t>6</a:t>
            </a:fld>
            <a:endParaRPr lang="en-US"/>
          </a:p>
        </p:txBody>
      </p:sp>
      <p:sp>
        <p:nvSpPr>
          <p:cNvPr id="3" name="Footer Placeholder 2">
            <a:extLst>
              <a:ext uri="{FF2B5EF4-FFF2-40B4-BE49-F238E27FC236}">
                <a16:creationId xmlns:a16="http://schemas.microsoft.com/office/drawing/2014/main" id="{AF392C12-000D-4765-BAC9-82DC9AFD5FDD}"/>
              </a:ext>
            </a:extLst>
          </p:cNvPr>
          <p:cNvSpPr>
            <a:spLocks noGrp="1"/>
          </p:cNvSpPr>
          <p:nvPr>
            <p:ph type="ftr" sz="quarter" idx="3"/>
          </p:nvPr>
        </p:nvSpPr>
        <p:spPr/>
        <p:txBody>
          <a:bodyPr/>
          <a:lstStyle/>
          <a:p>
            <a:r>
              <a:rPr lang="en-US"/>
              <a:t>© 2017 BROCADE COMMUNICATIONS SYSTEMS, INC. COMPANY PROPRIETARY INFORMATION</a:t>
            </a:r>
            <a:endParaRPr lang="en-US" dirty="0"/>
          </a:p>
        </p:txBody>
      </p:sp>
      <p:sp>
        <p:nvSpPr>
          <p:cNvPr id="4" name="Title 3">
            <a:extLst>
              <a:ext uri="{FF2B5EF4-FFF2-40B4-BE49-F238E27FC236}">
                <a16:creationId xmlns:a16="http://schemas.microsoft.com/office/drawing/2014/main" id="{D33E2922-405E-42BE-B9C8-156A228FB31D}"/>
              </a:ext>
            </a:extLst>
          </p:cNvPr>
          <p:cNvSpPr>
            <a:spLocks noGrp="1"/>
          </p:cNvSpPr>
          <p:nvPr>
            <p:ph type="title"/>
          </p:nvPr>
        </p:nvSpPr>
        <p:spPr/>
        <p:txBody>
          <a:bodyPr/>
          <a:lstStyle/>
          <a:p>
            <a:r>
              <a:rPr lang="en-US" dirty="0"/>
              <a:t>Taking Ruckus ICX 250 Implementer Course</a:t>
            </a:r>
          </a:p>
        </p:txBody>
      </p:sp>
      <p:sp>
        <p:nvSpPr>
          <p:cNvPr id="15" name="TextBox 14">
            <a:extLst>
              <a:ext uri="{FF2B5EF4-FFF2-40B4-BE49-F238E27FC236}">
                <a16:creationId xmlns:a16="http://schemas.microsoft.com/office/drawing/2014/main" id="{FF44E804-73FC-4AD9-A179-CFC7EF37EBF0}"/>
              </a:ext>
            </a:extLst>
          </p:cNvPr>
          <p:cNvSpPr txBox="1"/>
          <p:nvPr/>
        </p:nvSpPr>
        <p:spPr>
          <a:xfrm>
            <a:off x="287694" y="3403521"/>
            <a:ext cx="2399615" cy="461665"/>
          </a:xfrm>
          <a:prstGeom prst="rect">
            <a:avLst/>
          </a:prstGeom>
          <a:noFill/>
        </p:spPr>
        <p:txBody>
          <a:bodyPr wrap="square" rtlCol="0">
            <a:spAutoFit/>
          </a:bodyPr>
          <a:lstStyle/>
          <a:p>
            <a:r>
              <a:rPr lang="en-US" sz="1200" dirty="0">
                <a:hlinkClick r:id="rId4"/>
              </a:rPr>
              <a:t>Ruckus Certification Exam page</a:t>
            </a:r>
            <a:r>
              <a:rPr lang="en-US" sz="1200" dirty="0"/>
              <a:t> </a:t>
            </a:r>
          </a:p>
          <a:p>
            <a:endParaRPr lang="en-US" sz="1200" b="1" dirty="0"/>
          </a:p>
        </p:txBody>
      </p:sp>
      <p:sp>
        <p:nvSpPr>
          <p:cNvPr id="19" name="TextBox 18">
            <a:extLst>
              <a:ext uri="{FF2B5EF4-FFF2-40B4-BE49-F238E27FC236}">
                <a16:creationId xmlns:a16="http://schemas.microsoft.com/office/drawing/2014/main" id="{B121A7BE-EBB6-40BD-9557-62BF642FD079}"/>
              </a:ext>
            </a:extLst>
          </p:cNvPr>
          <p:cNvSpPr txBox="1"/>
          <p:nvPr/>
        </p:nvSpPr>
        <p:spPr>
          <a:xfrm>
            <a:off x="8786115" y="1069193"/>
            <a:ext cx="3313603" cy="2800767"/>
          </a:xfrm>
          <a:prstGeom prst="rect">
            <a:avLst/>
          </a:prstGeom>
          <a:noFill/>
          <a:ln>
            <a:solidFill>
              <a:schemeClr val="tx1"/>
            </a:solidFill>
          </a:ln>
        </p:spPr>
        <p:txBody>
          <a:bodyPr wrap="square" rtlCol="0">
            <a:spAutoFit/>
          </a:bodyPr>
          <a:lstStyle/>
          <a:p>
            <a:r>
              <a:rPr lang="en-US" sz="1600" b="1" dirty="0"/>
              <a:t>The Ruckus ICX 250 course has twelve (12) modules:</a:t>
            </a:r>
          </a:p>
          <a:p>
            <a:pPr marL="342900" indent="-342900">
              <a:buFont typeface="+mj-lt"/>
              <a:buAutoNum type="arabicPeriod"/>
            </a:pPr>
            <a:r>
              <a:rPr lang="en-US" sz="1600" dirty="0"/>
              <a:t>Click on “Ruckus ICX 250 Implementer Online Training Course</a:t>
            </a:r>
          </a:p>
          <a:p>
            <a:pPr marL="342900" indent="-342900">
              <a:buFont typeface="+mj-lt"/>
              <a:buAutoNum type="arabicPeriod"/>
            </a:pPr>
            <a:r>
              <a:rPr lang="en-US" sz="1600" dirty="0"/>
              <a:t>Complete all twelve (12) modules </a:t>
            </a:r>
          </a:p>
          <a:p>
            <a:pPr marL="342900" indent="-342900">
              <a:buFont typeface="+mj-lt"/>
              <a:buAutoNum type="arabicPeriod"/>
            </a:pPr>
            <a:endParaRPr lang="en-US" sz="1600" dirty="0"/>
          </a:p>
          <a:p>
            <a:pPr marL="342900" indent="-342900">
              <a:buFont typeface="+mj-lt"/>
              <a:buAutoNum type="arabicPeriod"/>
            </a:pPr>
            <a:r>
              <a:rPr lang="en-US" sz="1600" dirty="0"/>
              <a:t>Go back to course listing and click on exam</a:t>
            </a:r>
          </a:p>
          <a:p>
            <a:pPr marL="342900" indent="-342900">
              <a:buFont typeface="+mj-lt"/>
              <a:buAutoNum type="arabicPeriod"/>
            </a:pPr>
            <a:endParaRPr lang="en-US" sz="1600" dirty="0"/>
          </a:p>
        </p:txBody>
      </p:sp>
      <p:pic>
        <p:nvPicPr>
          <p:cNvPr id="20" name="Picture 19">
            <a:extLst>
              <a:ext uri="{FF2B5EF4-FFF2-40B4-BE49-F238E27FC236}">
                <a16:creationId xmlns:a16="http://schemas.microsoft.com/office/drawing/2014/main" id="{5890A9C4-865C-412E-963D-6D8D04D79E03}"/>
              </a:ext>
            </a:extLst>
          </p:cNvPr>
          <p:cNvPicPr>
            <a:picLocks noChangeAspect="1"/>
          </p:cNvPicPr>
          <p:nvPr/>
        </p:nvPicPr>
        <p:blipFill>
          <a:blip r:embed="rId5"/>
          <a:stretch>
            <a:fillRect/>
          </a:stretch>
        </p:blipFill>
        <p:spPr>
          <a:xfrm>
            <a:off x="10065721" y="2571987"/>
            <a:ext cx="457200" cy="409575"/>
          </a:xfrm>
          <a:prstGeom prst="rect">
            <a:avLst/>
          </a:prstGeom>
        </p:spPr>
      </p:pic>
      <p:sp>
        <p:nvSpPr>
          <p:cNvPr id="22" name="Oval 21">
            <a:extLst>
              <a:ext uri="{FF2B5EF4-FFF2-40B4-BE49-F238E27FC236}">
                <a16:creationId xmlns:a16="http://schemas.microsoft.com/office/drawing/2014/main" id="{6246B5A9-89F5-4AAC-B650-A4B576B06F3D}"/>
              </a:ext>
            </a:extLst>
          </p:cNvPr>
          <p:cNvSpPr/>
          <p:nvPr/>
        </p:nvSpPr>
        <p:spPr>
          <a:xfrm>
            <a:off x="1693043" y="2267187"/>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Oval 23">
            <a:extLst>
              <a:ext uri="{FF2B5EF4-FFF2-40B4-BE49-F238E27FC236}">
                <a16:creationId xmlns:a16="http://schemas.microsoft.com/office/drawing/2014/main" id="{F0C0595E-12CB-433C-B911-ECC9AE075C01}"/>
              </a:ext>
            </a:extLst>
          </p:cNvPr>
          <p:cNvSpPr/>
          <p:nvPr/>
        </p:nvSpPr>
        <p:spPr>
          <a:xfrm>
            <a:off x="8786115" y="3921831"/>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27" name="Picture 26">
            <a:extLst>
              <a:ext uri="{FF2B5EF4-FFF2-40B4-BE49-F238E27FC236}">
                <a16:creationId xmlns:a16="http://schemas.microsoft.com/office/drawing/2014/main" id="{B527D84D-6C2B-49D9-AA17-ED3E018822A7}"/>
              </a:ext>
            </a:extLst>
          </p:cNvPr>
          <p:cNvPicPr>
            <a:picLocks noChangeAspect="1"/>
          </p:cNvPicPr>
          <p:nvPr/>
        </p:nvPicPr>
        <p:blipFill>
          <a:blip r:embed="rId6"/>
          <a:stretch>
            <a:fillRect/>
          </a:stretch>
        </p:blipFill>
        <p:spPr>
          <a:xfrm>
            <a:off x="3181855" y="2674365"/>
            <a:ext cx="5427307" cy="3569102"/>
          </a:xfrm>
          <a:prstGeom prst="rect">
            <a:avLst/>
          </a:prstGeom>
          <a:ln>
            <a:noFill/>
          </a:ln>
          <a:effectLst>
            <a:outerShdw blurRad="292100" dist="139700" dir="2700000" algn="tl" rotWithShape="0">
              <a:srgbClr val="333333">
                <a:alpha val="65000"/>
              </a:srgbClr>
            </a:outerShdw>
          </a:effectLst>
        </p:spPr>
      </p:pic>
      <p:sp>
        <p:nvSpPr>
          <p:cNvPr id="23" name="Oval 22">
            <a:extLst>
              <a:ext uri="{FF2B5EF4-FFF2-40B4-BE49-F238E27FC236}">
                <a16:creationId xmlns:a16="http://schemas.microsoft.com/office/drawing/2014/main" id="{606B6A5F-5105-4851-99E5-7AEAE097B98B}"/>
              </a:ext>
            </a:extLst>
          </p:cNvPr>
          <p:cNvSpPr/>
          <p:nvPr/>
        </p:nvSpPr>
        <p:spPr>
          <a:xfrm>
            <a:off x="3213592" y="2531281"/>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63360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D72759-ACF0-44E0-983C-35C232D60AB9}"/>
              </a:ext>
            </a:extLst>
          </p:cNvPr>
          <p:cNvPicPr>
            <a:picLocks noChangeAspect="1"/>
          </p:cNvPicPr>
          <p:nvPr/>
        </p:nvPicPr>
        <p:blipFill>
          <a:blip r:embed="rId2"/>
          <a:stretch>
            <a:fillRect/>
          </a:stretch>
        </p:blipFill>
        <p:spPr>
          <a:xfrm>
            <a:off x="2073277" y="4548575"/>
            <a:ext cx="6145125" cy="1818852"/>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427C8FDB-B9A0-4931-97B2-BA1A7B598E33}"/>
              </a:ext>
            </a:extLst>
          </p:cNvPr>
          <p:cNvPicPr>
            <a:picLocks noChangeAspect="1"/>
          </p:cNvPicPr>
          <p:nvPr/>
        </p:nvPicPr>
        <p:blipFill>
          <a:blip r:embed="rId3"/>
          <a:stretch>
            <a:fillRect/>
          </a:stretch>
        </p:blipFill>
        <p:spPr>
          <a:xfrm>
            <a:off x="94319" y="1127627"/>
            <a:ext cx="2961301" cy="1728375"/>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C0D876D9-688E-4563-8F29-FE886D110E84}"/>
              </a:ext>
            </a:extLst>
          </p:cNvPr>
          <p:cNvSpPr>
            <a:spLocks noGrp="1"/>
          </p:cNvSpPr>
          <p:nvPr>
            <p:ph type="sldNum" sz="quarter" idx="12"/>
          </p:nvPr>
        </p:nvSpPr>
        <p:spPr/>
        <p:txBody>
          <a:bodyPr/>
          <a:lstStyle/>
          <a:p>
            <a:fld id="{9E53A1EA-1DB7-4653-BCB7-2D9986EADF87}" type="slidenum">
              <a:rPr lang="en-US" smtClean="0"/>
              <a:t>7</a:t>
            </a:fld>
            <a:endParaRPr lang="en-US"/>
          </a:p>
        </p:txBody>
      </p:sp>
      <p:sp>
        <p:nvSpPr>
          <p:cNvPr id="3" name="Footer Placeholder 2">
            <a:extLst>
              <a:ext uri="{FF2B5EF4-FFF2-40B4-BE49-F238E27FC236}">
                <a16:creationId xmlns:a16="http://schemas.microsoft.com/office/drawing/2014/main" id="{AF392C12-000D-4765-BAC9-82DC9AFD5FDD}"/>
              </a:ext>
            </a:extLst>
          </p:cNvPr>
          <p:cNvSpPr>
            <a:spLocks noGrp="1"/>
          </p:cNvSpPr>
          <p:nvPr>
            <p:ph type="ftr" sz="quarter" idx="3"/>
          </p:nvPr>
        </p:nvSpPr>
        <p:spPr/>
        <p:txBody>
          <a:bodyPr/>
          <a:lstStyle/>
          <a:p>
            <a:r>
              <a:rPr lang="en-US"/>
              <a:t>© 2017 BROCADE COMMUNICATIONS SYSTEMS, INC. COMPANY PROPRIETARY INFORMATION</a:t>
            </a:r>
            <a:endParaRPr lang="en-US" dirty="0"/>
          </a:p>
        </p:txBody>
      </p:sp>
      <p:sp>
        <p:nvSpPr>
          <p:cNvPr id="4" name="Title 3">
            <a:extLst>
              <a:ext uri="{FF2B5EF4-FFF2-40B4-BE49-F238E27FC236}">
                <a16:creationId xmlns:a16="http://schemas.microsoft.com/office/drawing/2014/main" id="{D33E2922-405E-42BE-B9C8-156A228FB31D}"/>
              </a:ext>
            </a:extLst>
          </p:cNvPr>
          <p:cNvSpPr>
            <a:spLocks noGrp="1"/>
          </p:cNvSpPr>
          <p:nvPr>
            <p:ph type="title"/>
          </p:nvPr>
        </p:nvSpPr>
        <p:spPr/>
        <p:txBody>
          <a:bodyPr/>
          <a:lstStyle/>
          <a:p>
            <a:r>
              <a:rPr lang="en-US" dirty="0"/>
              <a:t>Taking Ruckus ICX 250 Implementer Certification</a:t>
            </a:r>
          </a:p>
        </p:txBody>
      </p:sp>
      <p:sp>
        <p:nvSpPr>
          <p:cNvPr id="15" name="TextBox 14">
            <a:extLst>
              <a:ext uri="{FF2B5EF4-FFF2-40B4-BE49-F238E27FC236}">
                <a16:creationId xmlns:a16="http://schemas.microsoft.com/office/drawing/2014/main" id="{FF44E804-73FC-4AD9-A179-CFC7EF37EBF0}"/>
              </a:ext>
            </a:extLst>
          </p:cNvPr>
          <p:cNvSpPr txBox="1"/>
          <p:nvPr/>
        </p:nvSpPr>
        <p:spPr>
          <a:xfrm>
            <a:off x="491222" y="2893531"/>
            <a:ext cx="2564398" cy="830997"/>
          </a:xfrm>
          <a:prstGeom prst="rect">
            <a:avLst/>
          </a:prstGeom>
          <a:noFill/>
        </p:spPr>
        <p:txBody>
          <a:bodyPr wrap="square" rtlCol="0">
            <a:spAutoFit/>
          </a:bodyPr>
          <a:lstStyle/>
          <a:p>
            <a:r>
              <a:rPr lang="en-US" sz="1200" dirty="0">
                <a:hlinkClick r:id="rId4"/>
              </a:rPr>
              <a:t>Ruckus Certification Exam page</a:t>
            </a:r>
            <a:r>
              <a:rPr lang="en-US" sz="1200" dirty="0"/>
              <a:t> </a:t>
            </a:r>
          </a:p>
          <a:p>
            <a:endParaRPr lang="en-US" sz="1200" b="1" dirty="0"/>
          </a:p>
          <a:p>
            <a:r>
              <a:rPr lang="en-US" sz="1200" b="1" dirty="0"/>
              <a:t>Click on </a:t>
            </a:r>
            <a:r>
              <a:rPr lang="en-US" sz="1200" dirty="0"/>
              <a:t>“Currently supporting the Brocade version of the exam”</a:t>
            </a:r>
          </a:p>
        </p:txBody>
      </p:sp>
      <p:sp>
        <p:nvSpPr>
          <p:cNvPr id="19" name="TextBox 18">
            <a:extLst>
              <a:ext uri="{FF2B5EF4-FFF2-40B4-BE49-F238E27FC236}">
                <a16:creationId xmlns:a16="http://schemas.microsoft.com/office/drawing/2014/main" id="{B121A7BE-EBB6-40BD-9557-62BF642FD079}"/>
              </a:ext>
            </a:extLst>
          </p:cNvPr>
          <p:cNvSpPr txBox="1"/>
          <p:nvPr/>
        </p:nvSpPr>
        <p:spPr>
          <a:xfrm>
            <a:off x="8362951" y="1232491"/>
            <a:ext cx="3676649" cy="4524315"/>
          </a:xfrm>
          <a:prstGeom prst="rect">
            <a:avLst/>
          </a:prstGeom>
          <a:noFill/>
          <a:ln>
            <a:solidFill>
              <a:schemeClr val="tx1"/>
            </a:solidFill>
          </a:ln>
        </p:spPr>
        <p:txBody>
          <a:bodyPr wrap="square" rtlCol="0">
            <a:spAutoFit/>
          </a:bodyPr>
          <a:lstStyle/>
          <a:p>
            <a:r>
              <a:rPr lang="en-US" sz="1600" b="1" dirty="0"/>
              <a:t>The Ruckus ICX 250 exam:</a:t>
            </a:r>
          </a:p>
          <a:p>
            <a:pPr marL="342900" indent="-342900">
              <a:buFont typeface="+mj-lt"/>
              <a:buAutoNum type="arabicPeriod"/>
            </a:pPr>
            <a:r>
              <a:rPr lang="en-US" sz="1600" dirty="0"/>
              <a:t>Click on exam</a:t>
            </a:r>
          </a:p>
          <a:p>
            <a:pPr marL="342900" indent="-342900">
              <a:buFont typeface="+mj-lt"/>
              <a:buAutoNum type="arabicPeriod"/>
            </a:pPr>
            <a:endParaRPr lang="en-US" sz="1600" dirty="0"/>
          </a:p>
          <a:p>
            <a:pPr marL="342900" indent="-342900">
              <a:buFont typeface="+mj-lt"/>
              <a:buAutoNum type="arabicPeriod"/>
            </a:pPr>
            <a:r>
              <a:rPr lang="en-US" sz="1600" dirty="0"/>
              <a:t>The Brocade certification page will open</a:t>
            </a:r>
          </a:p>
          <a:p>
            <a:pPr marL="800100" lvl="1" indent="-342900">
              <a:buFont typeface="Arial" panose="020B0604020202020204" pitchFamily="34" charset="0"/>
              <a:buChar char="•"/>
            </a:pPr>
            <a:r>
              <a:rPr lang="en-US" sz="1600" dirty="0"/>
              <a:t>Review the study guide and take a practice exam</a:t>
            </a:r>
          </a:p>
          <a:p>
            <a:pPr marL="342900" indent="-342900">
              <a:buFont typeface="+mj-lt"/>
              <a:buAutoNum type="arabicPeriod"/>
            </a:pPr>
            <a:r>
              <a:rPr lang="en-US" sz="1600" dirty="0"/>
              <a:t>Select “Register Now”.  This will take you to a login page for Certifior our proctoring exam system.  Follow the instructions to register for the exam </a:t>
            </a:r>
          </a:p>
          <a:p>
            <a:pPr marL="342900" indent="-342900">
              <a:buFont typeface="+mj-lt"/>
              <a:buAutoNum type="arabicPeriod"/>
            </a:pPr>
            <a:r>
              <a:rPr lang="en-US" sz="1600" dirty="0"/>
              <a:t>Upon passing the proctored exam, your passing credential will automatically feed into our system and your certification will appear in Salesforce.com</a:t>
            </a:r>
          </a:p>
          <a:p>
            <a:pPr marL="342900" indent="-342900">
              <a:buFont typeface="+mj-lt"/>
              <a:buAutoNum type="arabicPeriod"/>
            </a:pPr>
            <a:endParaRPr lang="en-US" sz="1600" dirty="0"/>
          </a:p>
        </p:txBody>
      </p:sp>
      <p:sp>
        <p:nvSpPr>
          <p:cNvPr id="22" name="Oval 21">
            <a:extLst>
              <a:ext uri="{FF2B5EF4-FFF2-40B4-BE49-F238E27FC236}">
                <a16:creationId xmlns:a16="http://schemas.microsoft.com/office/drawing/2014/main" id="{6246B5A9-89F5-4AAC-B650-A4B576B06F3D}"/>
              </a:ext>
            </a:extLst>
          </p:cNvPr>
          <p:cNvSpPr/>
          <p:nvPr/>
        </p:nvSpPr>
        <p:spPr>
          <a:xfrm>
            <a:off x="94319" y="3008844"/>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Oval 23">
            <a:extLst>
              <a:ext uri="{FF2B5EF4-FFF2-40B4-BE49-F238E27FC236}">
                <a16:creationId xmlns:a16="http://schemas.microsoft.com/office/drawing/2014/main" id="{F0C0595E-12CB-433C-B911-ECC9AE075C01}"/>
              </a:ext>
            </a:extLst>
          </p:cNvPr>
          <p:cNvSpPr/>
          <p:nvPr/>
        </p:nvSpPr>
        <p:spPr>
          <a:xfrm>
            <a:off x="1673343" y="4542963"/>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5" name="Picture 4">
            <a:extLst>
              <a:ext uri="{FF2B5EF4-FFF2-40B4-BE49-F238E27FC236}">
                <a16:creationId xmlns:a16="http://schemas.microsoft.com/office/drawing/2014/main" id="{C6746194-8672-4D23-826F-49C045F3B0B2}"/>
              </a:ext>
            </a:extLst>
          </p:cNvPr>
          <p:cNvPicPr>
            <a:picLocks noChangeAspect="1"/>
          </p:cNvPicPr>
          <p:nvPr/>
        </p:nvPicPr>
        <p:blipFill>
          <a:blip r:embed="rId5"/>
          <a:stretch>
            <a:fillRect/>
          </a:stretch>
        </p:blipFill>
        <p:spPr>
          <a:xfrm>
            <a:off x="3262036" y="1006035"/>
            <a:ext cx="4811817" cy="3444373"/>
          </a:xfrm>
          <a:prstGeom prst="rect">
            <a:avLst/>
          </a:prstGeom>
          <a:ln>
            <a:noFill/>
          </a:ln>
          <a:effectLst>
            <a:outerShdw blurRad="292100" dist="139700" dir="2700000" algn="tl" rotWithShape="0">
              <a:srgbClr val="333333">
                <a:alpha val="65000"/>
              </a:srgbClr>
            </a:outerShdw>
          </a:effectLst>
        </p:spPr>
      </p:pic>
      <p:sp>
        <p:nvSpPr>
          <p:cNvPr id="23" name="Oval 22">
            <a:extLst>
              <a:ext uri="{FF2B5EF4-FFF2-40B4-BE49-F238E27FC236}">
                <a16:creationId xmlns:a16="http://schemas.microsoft.com/office/drawing/2014/main" id="{606B6A5F-5105-4851-99E5-7AEAE097B98B}"/>
              </a:ext>
            </a:extLst>
          </p:cNvPr>
          <p:cNvSpPr/>
          <p:nvPr/>
        </p:nvSpPr>
        <p:spPr>
          <a:xfrm>
            <a:off x="4787304" y="1263741"/>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 name="TextBox 6">
            <a:extLst>
              <a:ext uri="{FF2B5EF4-FFF2-40B4-BE49-F238E27FC236}">
                <a16:creationId xmlns:a16="http://schemas.microsoft.com/office/drawing/2014/main" id="{0B182FDA-0603-48D7-87B6-5C788AD5F2C2}"/>
              </a:ext>
            </a:extLst>
          </p:cNvPr>
          <p:cNvSpPr txBox="1"/>
          <p:nvPr/>
        </p:nvSpPr>
        <p:spPr>
          <a:xfrm>
            <a:off x="9151321" y="121924"/>
            <a:ext cx="3040679" cy="646331"/>
          </a:xfrm>
          <a:prstGeom prst="rect">
            <a:avLst/>
          </a:prstGeom>
          <a:noFill/>
        </p:spPr>
        <p:txBody>
          <a:bodyPr wrap="square" rtlCol="0">
            <a:spAutoFit/>
          </a:bodyPr>
          <a:lstStyle/>
          <a:p>
            <a:pPr algn="ctr"/>
            <a:r>
              <a:rPr lang="en-US" dirty="0">
                <a:solidFill>
                  <a:schemeClr val="accent1"/>
                </a:solidFill>
              </a:rPr>
              <a:t>Exam process subject to change in early 2018</a:t>
            </a:r>
          </a:p>
        </p:txBody>
      </p:sp>
    </p:spTree>
    <p:extLst>
      <p:ext uri="{BB962C8B-B14F-4D97-AF65-F5344CB8AC3E}">
        <p14:creationId xmlns:p14="http://schemas.microsoft.com/office/powerpoint/2010/main" val="72591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D876D9-688E-4563-8F29-FE886D110E84}"/>
              </a:ext>
            </a:extLst>
          </p:cNvPr>
          <p:cNvSpPr>
            <a:spLocks noGrp="1"/>
          </p:cNvSpPr>
          <p:nvPr>
            <p:ph type="sldNum" sz="quarter" idx="12"/>
          </p:nvPr>
        </p:nvSpPr>
        <p:spPr/>
        <p:txBody>
          <a:bodyPr/>
          <a:lstStyle/>
          <a:p>
            <a:fld id="{9E53A1EA-1DB7-4653-BCB7-2D9986EADF87}" type="slidenum">
              <a:rPr lang="en-US" smtClean="0"/>
              <a:t>8</a:t>
            </a:fld>
            <a:endParaRPr lang="en-US"/>
          </a:p>
        </p:txBody>
      </p:sp>
      <p:sp>
        <p:nvSpPr>
          <p:cNvPr id="3" name="Footer Placeholder 2">
            <a:extLst>
              <a:ext uri="{FF2B5EF4-FFF2-40B4-BE49-F238E27FC236}">
                <a16:creationId xmlns:a16="http://schemas.microsoft.com/office/drawing/2014/main" id="{AF392C12-000D-4765-BAC9-82DC9AFD5FDD}"/>
              </a:ext>
            </a:extLst>
          </p:cNvPr>
          <p:cNvSpPr>
            <a:spLocks noGrp="1"/>
          </p:cNvSpPr>
          <p:nvPr>
            <p:ph type="ftr" sz="quarter" idx="3"/>
          </p:nvPr>
        </p:nvSpPr>
        <p:spPr/>
        <p:txBody>
          <a:bodyPr/>
          <a:lstStyle/>
          <a:p>
            <a:r>
              <a:rPr lang="en-US"/>
              <a:t>© 2017 BROCADE COMMUNICATIONS SYSTEMS, INC. COMPANY PROPRIETARY INFORMATION</a:t>
            </a:r>
            <a:endParaRPr lang="en-US" dirty="0"/>
          </a:p>
        </p:txBody>
      </p:sp>
      <p:sp>
        <p:nvSpPr>
          <p:cNvPr id="4" name="Title 3">
            <a:extLst>
              <a:ext uri="{FF2B5EF4-FFF2-40B4-BE49-F238E27FC236}">
                <a16:creationId xmlns:a16="http://schemas.microsoft.com/office/drawing/2014/main" id="{D33E2922-405E-42BE-B9C8-156A228FB31D}"/>
              </a:ext>
            </a:extLst>
          </p:cNvPr>
          <p:cNvSpPr>
            <a:spLocks noGrp="1"/>
          </p:cNvSpPr>
          <p:nvPr>
            <p:ph type="title"/>
          </p:nvPr>
        </p:nvSpPr>
        <p:spPr/>
        <p:txBody>
          <a:bodyPr/>
          <a:lstStyle/>
          <a:p>
            <a:r>
              <a:rPr lang="en-US" dirty="0"/>
              <a:t>Taking WiSE 2017 Course</a:t>
            </a:r>
          </a:p>
        </p:txBody>
      </p:sp>
      <p:grpSp>
        <p:nvGrpSpPr>
          <p:cNvPr id="14" name="Group 13">
            <a:extLst>
              <a:ext uri="{FF2B5EF4-FFF2-40B4-BE49-F238E27FC236}">
                <a16:creationId xmlns:a16="http://schemas.microsoft.com/office/drawing/2014/main" id="{59FB85B3-64D5-428C-BE24-6ADBA5E62FC8}"/>
              </a:ext>
            </a:extLst>
          </p:cNvPr>
          <p:cNvGrpSpPr/>
          <p:nvPr/>
        </p:nvGrpSpPr>
        <p:grpSpPr>
          <a:xfrm>
            <a:off x="3421381" y="974786"/>
            <a:ext cx="4267200" cy="5490808"/>
            <a:chOff x="3475391" y="1048397"/>
            <a:chExt cx="4068409" cy="5321840"/>
          </a:xfrm>
        </p:grpSpPr>
        <p:grpSp>
          <p:nvGrpSpPr>
            <p:cNvPr id="12" name="Group 11">
              <a:extLst>
                <a:ext uri="{FF2B5EF4-FFF2-40B4-BE49-F238E27FC236}">
                  <a16:creationId xmlns:a16="http://schemas.microsoft.com/office/drawing/2014/main" id="{2276A7A6-02A3-48FD-B216-029404F59A5D}"/>
                </a:ext>
              </a:extLst>
            </p:cNvPr>
            <p:cNvGrpSpPr/>
            <p:nvPr/>
          </p:nvGrpSpPr>
          <p:grpSpPr>
            <a:xfrm>
              <a:off x="3475391" y="1048397"/>
              <a:ext cx="4068409" cy="4255123"/>
              <a:chOff x="3475391" y="1048397"/>
              <a:chExt cx="4690086" cy="4972775"/>
            </a:xfrm>
          </p:grpSpPr>
          <p:pic>
            <p:nvPicPr>
              <p:cNvPr id="7" name="Picture 6">
                <a:extLst>
                  <a:ext uri="{FF2B5EF4-FFF2-40B4-BE49-F238E27FC236}">
                    <a16:creationId xmlns:a16="http://schemas.microsoft.com/office/drawing/2014/main" id="{A6015F6D-4156-4CDB-B57D-3D85D701E33C}"/>
                  </a:ext>
                </a:extLst>
              </p:cNvPr>
              <p:cNvPicPr>
                <a:picLocks noChangeAspect="1"/>
              </p:cNvPicPr>
              <p:nvPr/>
            </p:nvPicPr>
            <p:blipFill>
              <a:blip r:embed="rId2"/>
              <a:stretch>
                <a:fillRect/>
              </a:stretch>
            </p:blipFill>
            <p:spPr>
              <a:xfrm>
                <a:off x="3475391" y="1048397"/>
                <a:ext cx="4690086" cy="333029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023C817-6E80-4295-ADBC-46A0F35D37C6}"/>
                  </a:ext>
                </a:extLst>
              </p:cNvPr>
              <p:cNvPicPr>
                <a:picLocks noChangeAspect="1"/>
              </p:cNvPicPr>
              <p:nvPr/>
            </p:nvPicPr>
            <p:blipFill>
              <a:blip r:embed="rId3"/>
              <a:stretch>
                <a:fillRect/>
              </a:stretch>
            </p:blipFill>
            <p:spPr>
              <a:xfrm>
                <a:off x="3475391" y="4378692"/>
                <a:ext cx="4690086" cy="1642480"/>
              </a:xfrm>
              <a:prstGeom prst="rect">
                <a:avLst/>
              </a:prstGeom>
              <a:ln>
                <a:noFill/>
              </a:ln>
              <a:effectLst>
                <a:outerShdw blurRad="292100" dist="139700" dir="2700000" algn="tl" rotWithShape="0">
                  <a:srgbClr val="333333">
                    <a:alpha val="65000"/>
                  </a:srgbClr>
                </a:outerShdw>
              </a:effectLst>
            </p:spPr>
          </p:pic>
        </p:grpSp>
        <p:pic>
          <p:nvPicPr>
            <p:cNvPr id="13" name="Picture 12">
              <a:extLst>
                <a:ext uri="{FF2B5EF4-FFF2-40B4-BE49-F238E27FC236}">
                  <a16:creationId xmlns:a16="http://schemas.microsoft.com/office/drawing/2014/main" id="{51C036AB-3328-4D1E-B519-EDA870ED7E16}"/>
                </a:ext>
              </a:extLst>
            </p:cNvPr>
            <p:cNvPicPr>
              <a:picLocks noChangeAspect="1"/>
            </p:cNvPicPr>
            <p:nvPr/>
          </p:nvPicPr>
          <p:blipFill>
            <a:blip r:embed="rId4"/>
            <a:stretch>
              <a:fillRect/>
            </a:stretch>
          </p:blipFill>
          <p:spPr>
            <a:xfrm>
              <a:off x="3475391" y="5303520"/>
              <a:ext cx="4068409" cy="1066717"/>
            </a:xfrm>
            <a:prstGeom prst="rect">
              <a:avLst/>
            </a:prstGeom>
            <a:ln>
              <a:noFill/>
            </a:ln>
            <a:effectLst>
              <a:outerShdw blurRad="292100" dist="139700" dir="2700000" algn="tl" rotWithShape="0">
                <a:srgbClr val="333333">
                  <a:alpha val="65000"/>
                </a:srgbClr>
              </a:outerShdw>
            </a:effectLst>
          </p:spPr>
        </p:pic>
      </p:grpSp>
      <p:sp>
        <p:nvSpPr>
          <p:cNvPr id="15" name="TextBox 14">
            <a:extLst>
              <a:ext uri="{FF2B5EF4-FFF2-40B4-BE49-F238E27FC236}">
                <a16:creationId xmlns:a16="http://schemas.microsoft.com/office/drawing/2014/main" id="{FF44E804-73FC-4AD9-A179-CFC7EF37EBF0}"/>
              </a:ext>
            </a:extLst>
          </p:cNvPr>
          <p:cNvSpPr txBox="1"/>
          <p:nvPr/>
        </p:nvSpPr>
        <p:spPr>
          <a:xfrm>
            <a:off x="339177" y="3947304"/>
            <a:ext cx="2598420" cy="1169551"/>
          </a:xfrm>
          <a:prstGeom prst="rect">
            <a:avLst/>
          </a:prstGeom>
          <a:noFill/>
        </p:spPr>
        <p:txBody>
          <a:bodyPr wrap="square" rtlCol="0">
            <a:spAutoFit/>
          </a:bodyPr>
          <a:lstStyle/>
          <a:p>
            <a:r>
              <a:rPr lang="en-US" sz="1400" dirty="0">
                <a:hlinkClick r:id="rId5"/>
              </a:rPr>
              <a:t>Ruckus Certification Exam page</a:t>
            </a:r>
            <a:r>
              <a:rPr lang="en-US" sz="1400" dirty="0"/>
              <a:t> </a:t>
            </a:r>
          </a:p>
          <a:p>
            <a:endParaRPr lang="en-US" sz="1400" b="1" dirty="0"/>
          </a:p>
          <a:p>
            <a:r>
              <a:rPr lang="en-US" sz="1400" b="1" dirty="0"/>
              <a:t>Click on </a:t>
            </a:r>
            <a:r>
              <a:rPr lang="en-US" sz="1400" dirty="0"/>
              <a:t>“Register for the WiSE 2017 Curriculum here”</a:t>
            </a:r>
          </a:p>
        </p:txBody>
      </p:sp>
      <p:pic>
        <p:nvPicPr>
          <p:cNvPr id="18" name="Picture 17">
            <a:extLst>
              <a:ext uri="{FF2B5EF4-FFF2-40B4-BE49-F238E27FC236}">
                <a16:creationId xmlns:a16="http://schemas.microsoft.com/office/drawing/2014/main" id="{ABB755F2-0F5E-4F4E-8650-65A9CE55F657}"/>
              </a:ext>
            </a:extLst>
          </p:cNvPr>
          <p:cNvPicPr>
            <a:picLocks noChangeAspect="1"/>
          </p:cNvPicPr>
          <p:nvPr/>
        </p:nvPicPr>
        <p:blipFill>
          <a:blip r:embed="rId6"/>
          <a:stretch>
            <a:fillRect/>
          </a:stretch>
        </p:blipFill>
        <p:spPr>
          <a:xfrm>
            <a:off x="101139" y="1429369"/>
            <a:ext cx="3074497" cy="2313147"/>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B121A7BE-EBB6-40BD-9557-62BF642FD079}"/>
              </a:ext>
            </a:extLst>
          </p:cNvPr>
          <p:cNvSpPr txBox="1"/>
          <p:nvPr/>
        </p:nvSpPr>
        <p:spPr>
          <a:xfrm>
            <a:off x="8275320" y="1607826"/>
            <a:ext cx="3802379" cy="3970318"/>
          </a:xfrm>
          <a:prstGeom prst="rect">
            <a:avLst/>
          </a:prstGeom>
          <a:noFill/>
          <a:ln>
            <a:solidFill>
              <a:schemeClr val="tx1"/>
            </a:solidFill>
          </a:ln>
        </p:spPr>
        <p:txBody>
          <a:bodyPr wrap="square" rtlCol="0">
            <a:spAutoFit/>
          </a:bodyPr>
          <a:lstStyle/>
          <a:p>
            <a:r>
              <a:rPr lang="en-US" b="1" dirty="0"/>
              <a:t>The WiSE 2017 course has four (4) components:</a:t>
            </a:r>
          </a:p>
          <a:p>
            <a:pPr marL="342900" indent="-342900">
              <a:buFont typeface="+mj-lt"/>
              <a:buAutoNum type="arabicPeriod"/>
            </a:pPr>
            <a:r>
              <a:rPr lang="en-US" dirty="0"/>
              <a:t>Complete CPA 200 which includes fifteen (15) modules </a:t>
            </a:r>
          </a:p>
          <a:p>
            <a:pPr marL="342900" indent="-342900">
              <a:buFont typeface="+mj-lt"/>
              <a:buAutoNum type="arabicPeriod"/>
            </a:pPr>
            <a:endParaRPr lang="en-US" dirty="0"/>
          </a:p>
          <a:p>
            <a:pPr marL="342900" indent="-342900">
              <a:buFont typeface="+mj-lt"/>
              <a:buAutoNum type="arabicPeriod"/>
            </a:pPr>
            <a:r>
              <a:rPr lang="en-US" dirty="0"/>
              <a:t>Complete RASZA 200 which includes seventeen (17) modules</a:t>
            </a:r>
          </a:p>
          <a:p>
            <a:pPr marL="342900" indent="-342900">
              <a:buFont typeface="+mj-lt"/>
              <a:buAutoNum type="arabicPeriod"/>
            </a:pPr>
            <a:endParaRPr lang="en-US" dirty="0"/>
          </a:p>
          <a:p>
            <a:pPr marL="342900" indent="-342900">
              <a:buFont typeface="+mj-lt"/>
              <a:buAutoNum type="arabicPeriod"/>
            </a:pPr>
            <a:r>
              <a:rPr lang="en-US" dirty="0"/>
              <a:t>Complete Cloudpath 5.1 assessment exam</a:t>
            </a:r>
          </a:p>
          <a:p>
            <a:pPr marL="342900" indent="-342900">
              <a:buFont typeface="+mj-lt"/>
              <a:buAutoNum type="arabicPeriod"/>
            </a:pPr>
            <a:endParaRPr lang="en-US" dirty="0"/>
          </a:p>
          <a:p>
            <a:pPr marL="342900" indent="-342900">
              <a:buFont typeface="+mj-lt"/>
              <a:buAutoNum type="arabicPeriod"/>
            </a:pPr>
            <a:r>
              <a:rPr lang="en-US" dirty="0"/>
              <a:t>Complete SmartZone assessment exam</a:t>
            </a:r>
          </a:p>
        </p:txBody>
      </p:sp>
      <p:pic>
        <p:nvPicPr>
          <p:cNvPr id="20" name="Picture 19">
            <a:extLst>
              <a:ext uri="{FF2B5EF4-FFF2-40B4-BE49-F238E27FC236}">
                <a16:creationId xmlns:a16="http://schemas.microsoft.com/office/drawing/2014/main" id="{5890A9C4-865C-412E-963D-6D8D04D79E03}"/>
              </a:ext>
            </a:extLst>
          </p:cNvPr>
          <p:cNvPicPr>
            <a:picLocks noChangeAspect="1"/>
          </p:cNvPicPr>
          <p:nvPr/>
        </p:nvPicPr>
        <p:blipFill>
          <a:blip r:embed="rId7"/>
          <a:stretch>
            <a:fillRect/>
          </a:stretch>
        </p:blipFill>
        <p:spPr>
          <a:xfrm>
            <a:off x="11620499" y="2428670"/>
            <a:ext cx="457200" cy="409575"/>
          </a:xfrm>
          <a:prstGeom prst="rect">
            <a:avLst/>
          </a:prstGeom>
        </p:spPr>
      </p:pic>
      <p:pic>
        <p:nvPicPr>
          <p:cNvPr id="21" name="Picture 20">
            <a:extLst>
              <a:ext uri="{FF2B5EF4-FFF2-40B4-BE49-F238E27FC236}">
                <a16:creationId xmlns:a16="http://schemas.microsoft.com/office/drawing/2014/main" id="{0CBDCBDD-1BD0-41AC-B109-006AE6059E7A}"/>
              </a:ext>
            </a:extLst>
          </p:cNvPr>
          <p:cNvPicPr>
            <a:picLocks noChangeAspect="1"/>
          </p:cNvPicPr>
          <p:nvPr/>
        </p:nvPicPr>
        <p:blipFill>
          <a:blip r:embed="rId7"/>
          <a:stretch>
            <a:fillRect/>
          </a:stretch>
        </p:blipFill>
        <p:spPr>
          <a:xfrm>
            <a:off x="9568000" y="3537729"/>
            <a:ext cx="457200" cy="409575"/>
          </a:xfrm>
          <a:prstGeom prst="rect">
            <a:avLst/>
          </a:prstGeom>
        </p:spPr>
      </p:pic>
      <p:sp>
        <p:nvSpPr>
          <p:cNvPr id="22" name="Oval 21">
            <a:extLst>
              <a:ext uri="{FF2B5EF4-FFF2-40B4-BE49-F238E27FC236}">
                <a16:creationId xmlns:a16="http://schemas.microsoft.com/office/drawing/2014/main" id="{6246B5A9-89F5-4AAC-B650-A4B576B06F3D}"/>
              </a:ext>
            </a:extLst>
          </p:cNvPr>
          <p:cNvSpPr/>
          <p:nvPr/>
        </p:nvSpPr>
        <p:spPr>
          <a:xfrm>
            <a:off x="3257551" y="2368280"/>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3" name="Oval 22">
            <a:extLst>
              <a:ext uri="{FF2B5EF4-FFF2-40B4-BE49-F238E27FC236}">
                <a16:creationId xmlns:a16="http://schemas.microsoft.com/office/drawing/2014/main" id="{606B6A5F-5105-4851-99E5-7AEAE097B98B}"/>
              </a:ext>
            </a:extLst>
          </p:cNvPr>
          <p:cNvSpPr/>
          <p:nvPr/>
        </p:nvSpPr>
        <p:spPr>
          <a:xfrm>
            <a:off x="3257551" y="4008035"/>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Oval 23">
            <a:extLst>
              <a:ext uri="{FF2B5EF4-FFF2-40B4-BE49-F238E27FC236}">
                <a16:creationId xmlns:a16="http://schemas.microsoft.com/office/drawing/2014/main" id="{F0C0595E-12CB-433C-B911-ECC9AE075C01}"/>
              </a:ext>
            </a:extLst>
          </p:cNvPr>
          <p:cNvSpPr/>
          <p:nvPr/>
        </p:nvSpPr>
        <p:spPr>
          <a:xfrm>
            <a:off x="3257551" y="5357495"/>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5" name="Oval 24">
            <a:extLst>
              <a:ext uri="{FF2B5EF4-FFF2-40B4-BE49-F238E27FC236}">
                <a16:creationId xmlns:a16="http://schemas.microsoft.com/office/drawing/2014/main" id="{C03BD982-1534-4D11-AFAD-06DB8364F0AE}"/>
              </a:ext>
            </a:extLst>
          </p:cNvPr>
          <p:cNvSpPr/>
          <p:nvPr/>
        </p:nvSpPr>
        <p:spPr>
          <a:xfrm>
            <a:off x="3257551" y="6027420"/>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258757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D10903-1201-4DEA-BEFF-5EC983DF6EDC}"/>
              </a:ext>
            </a:extLst>
          </p:cNvPr>
          <p:cNvPicPr>
            <a:picLocks noChangeAspect="1"/>
          </p:cNvPicPr>
          <p:nvPr/>
        </p:nvPicPr>
        <p:blipFill>
          <a:blip r:embed="rId2"/>
          <a:stretch>
            <a:fillRect/>
          </a:stretch>
        </p:blipFill>
        <p:spPr>
          <a:xfrm>
            <a:off x="3225203" y="3157048"/>
            <a:ext cx="5270001" cy="3308546"/>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C0D876D9-688E-4563-8F29-FE886D110E84}"/>
              </a:ext>
            </a:extLst>
          </p:cNvPr>
          <p:cNvSpPr>
            <a:spLocks noGrp="1"/>
          </p:cNvSpPr>
          <p:nvPr>
            <p:ph type="sldNum" sz="quarter" idx="12"/>
          </p:nvPr>
        </p:nvSpPr>
        <p:spPr/>
        <p:txBody>
          <a:bodyPr/>
          <a:lstStyle/>
          <a:p>
            <a:fld id="{9E53A1EA-1DB7-4653-BCB7-2D9986EADF87}" type="slidenum">
              <a:rPr lang="en-US" smtClean="0"/>
              <a:t>9</a:t>
            </a:fld>
            <a:endParaRPr lang="en-US"/>
          </a:p>
        </p:txBody>
      </p:sp>
      <p:sp>
        <p:nvSpPr>
          <p:cNvPr id="3" name="Footer Placeholder 2">
            <a:extLst>
              <a:ext uri="{FF2B5EF4-FFF2-40B4-BE49-F238E27FC236}">
                <a16:creationId xmlns:a16="http://schemas.microsoft.com/office/drawing/2014/main" id="{AF392C12-000D-4765-BAC9-82DC9AFD5FDD}"/>
              </a:ext>
            </a:extLst>
          </p:cNvPr>
          <p:cNvSpPr>
            <a:spLocks noGrp="1"/>
          </p:cNvSpPr>
          <p:nvPr>
            <p:ph type="ftr" sz="quarter" idx="3"/>
          </p:nvPr>
        </p:nvSpPr>
        <p:spPr/>
        <p:txBody>
          <a:bodyPr/>
          <a:lstStyle/>
          <a:p>
            <a:r>
              <a:rPr lang="en-US"/>
              <a:t>© 2017 BROCADE COMMUNICATIONS SYSTEMS, INC. COMPANY PROPRIETARY INFORMATION</a:t>
            </a:r>
            <a:endParaRPr lang="en-US" dirty="0"/>
          </a:p>
        </p:txBody>
      </p:sp>
      <p:sp>
        <p:nvSpPr>
          <p:cNvPr id="4" name="Title 3">
            <a:extLst>
              <a:ext uri="{FF2B5EF4-FFF2-40B4-BE49-F238E27FC236}">
                <a16:creationId xmlns:a16="http://schemas.microsoft.com/office/drawing/2014/main" id="{D33E2922-405E-42BE-B9C8-156A228FB31D}"/>
              </a:ext>
            </a:extLst>
          </p:cNvPr>
          <p:cNvSpPr>
            <a:spLocks noGrp="1"/>
          </p:cNvSpPr>
          <p:nvPr>
            <p:ph type="title"/>
          </p:nvPr>
        </p:nvSpPr>
        <p:spPr/>
        <p:txBody>
          <a:bodyPr/>
          <a:lstStyle/>
          <a:p>
            <a:r>
              <a:rPr lang="en-US" dirty="0"/>
              <a:t>Taking CWNA Industry Certification</a:t>
            </a:r>
          </a:p>
        </p:txBody>
      </p:sp>
      <p:sp>
        <p:nvSpPr>
          <p:cNvPr id="19" name="TextBox 18">
            <a:extLst>
              <a:ext uri="{FF2B5EF4-FFF2-40B4-BE49-F238E27FC236}">
                <a16:creationId xmlns:a16="http://schemas.microsoft.com/office/drawing/2014/main" id="{B121A7BE-EBB6-40BD-9557-62BF642FD079}"/>
              </a:ext>
            </a:extLst>
          </p:cNvPr>
          <p:cNvSpPr txBox="1"/>
          <p:nvPr/>
        </p:nvSpPr>
        <p:spPr>
          <a:xfrm>
            <a:off x="98399" y="1181000"/>
            <a:ext cx="3097395" cy="5047536"/>
          </a:xfrm>
          <a:prstGeom prst="rect">
            <a:avLst/>
          </a:prstGeom>
          <a:noFill/>
          <a:ln>
            <a:solidFill>
              <a:schemeClr val="tx1"/>
            </a:solidFill>
          </a:ln>
        </p:spPr>
        <p:txBody>
          <a:bodyPr wrap="square" rtlCol="0">
            <a:spAutoFit/>
          </a:bodyPr>
          <a:lstStyle/>
          <a:p>
            <a:r>
              <a:rPr lang="en-US" sz="1400" b="1" dirty="0"/>
              <a:t>The CWNA certification is hosted via the industry vendor </a:t>
            </a:r>
            <a:r>
              <a:rPr lang="en-US" sz="1400" b="1" dirty="0">
                <a:hlinkClick r:id="rId3"/>
              </a:rPr>
              <a:t>CWNP</a:t>
            </a:r>
            <a:r>
              <a:rPr lang="en-US" sz="1400" b="1" dirty="0"/>
              <a:t>:</a:t>
            </a:r>
          </a:p>
          <a:p>
            <a:pPr marL="342900" indent="-342900">
              <a:buFont typeface="+mj-lt"/>
              <a:buAutoNum type="arabicPeriod"/>
            </a:pPr>
            <a:r>
              <a:rPr lang="en-US" sz="1400" dirty="0"/>
              <a:t>There are a number of ways to get ready for our IT certification exams, including self-study, eLearning, practice tests, and live training through a CWNP Authorized Learning Center. </a:t>
            </a:r>
            <a:r>
              <a:rPr lang="en-US" sz="1400" dirty="0">
                <a:hlinkClick r:id="rId4"/>
              </a:rPr>
              <a:t>Learn more</a:t>
            </a:r>
            <a:endParaRPr lang="en-US" sz="1400" dirty="0"/>
          </a:p>
          <a:p>
            <a:pPr marL="342900" indent="-342900">
              <a:buFont typeface="+mj-lt"/>
              <a:buAutoNum type="arabicPeriod"/>
            </a:pPr>
            <a:r>
              <a:rPr lang="en-US" sz="1400" dirty="0"/>
              <a:t>You can select your path to take the exam – each has a different cost:</a:t>
            </a:r>
          </a:p>
          <a:p>
            <a:pPr marL="800100" lvl="1" indent="-342900">
              <a:buFont typeface="Arial" panose="020B0604020202020204" pitchFamily="34" charset="0"/>
              <a:buChar char="•"/>
            </a:pPr>
            <a:r>
              <a:rPr lang="en-US" sz="1400" dirty="0"/>
              <a:t>Self paced</a:t>
            </a:r>
          </a:p>
          <a:p>
            <a:pPr marL="800100" lvl="1" indent="-342900">
              <a:buFont typeface="Arial" panose="020B0604020202020204" pitchFamily="34" charset="0"/>
              <a:buChar char="•"/>
            </a:pPr>
            <a:r>
              <a:rPr lang="en-US" sz="1400" dirty="0"/>
              <a:t>Live training</a:t>
            </a:r>
          </a:p>
          <a:p>
            <a:pPr marL="342900" indent="-342900">
              <a:buFont typeface="+mj-lt"/>
              <a:buAutoNum type="arabicPeriod"/>
            </a:pPr>
            <a:r>
              <a:rPr lang="en-US" sz="1400" dirty="0"/>
              <a:t>Upon passing the CWNA certification exam, email a copy to Jennifer Judy </a:t>
            </a:r>
            <a:r>
              <a:rPr lang="en-US" sz="1400" dirty="0">
                <a:hlinkClick r:id="rId5"/>
              </a:rPr>
              <a:t>jjudy@brocade.com</a:t>
            </a:r>
            <a:r>
              <a:rPr lang="en-US" sz="1400" dirty="0"/>
              <a:t> </a:t>
            </a:r>
          </a:p>
          <a:p>
            <a:pPr marL="800100" lvl="1" indent="-342900">
              <a:buFont typeface="Arial" panose="020B0604020202020204" pitchFamily="34" charset="0"/>
              <a:buChar char="•"/>
            </a:pPr>
            <a:r>
              <a:rPr lang="en-US" sz="1400" dirty="0"/>
              <a:t>Due to divestiture and system alignment – this certification will not appear in Salesforce.com until early 2018</a:t>
            </a:r>
          </a:p>
        </p:txBody>
      </p:sp>
      <p:sp>
        <p:nvSpPr>
          <p:cNvPr id="23" name="Oval 22">
            <a:extLst>
              <a:ext uri="{FF2B5EF4-FFF2-40B4-BE49-F238E27FC236}">
                <a16:creationId xmlns:a16="http://schemas.microsoft.com/office/drawing/2014/main" id="{606B6A5F-5105-4851-99E5-7AEAE097B98B}"/>
              </a:ext>
            </a:extLst>
          </p:cNvPr>
          <p:cNvSpPr/>
          <p:nvPr/>
        </p:nvSpPr>
        <p:spPr>
          <a:xfrm>
            <a:off x="6422942" y="3567789"/>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Oval 23">
            <a:extLst>
              <a:ext uri="{FF2B5EF4-FFF2-40B4-BE49-F238E27FC236}">
                <a16:creationId xmlns:a16="http://schemas.microsoft.com/office/drawing/2014/main" id="{F0C0595E-12CB-433C-B911-ECC9AE075C01}"/>
              </a:ext>
            </a:extLst>
          </p:cNvPr>
          <p:cNvSpPr/>
          <p:nvPr/>
        </p:nvSpPr>
        <p:spPr>
          <a:xfrm>
            <a:off x="4690111" y="2651891"/>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5" name="Oval 24">
            <a:extLst>
              <a:ext uri="{FF2B5EF4-FFF2-40B4-BE49-F238E27FC236}">
                <a16:creationId xmlns:a16="http://schemas.microsoft.com/office/drawing/2014/main" id="{C03BD982-1534-4D11-AFAD-06DB8364F0AE}"/>
              </a:ext>
            </a:extLst>
          </p:cNvPr>
          <p:cNvSpPr/>
          <p:nvPr/>
        </p:nvSpPr>
        <p:spPr>
          <a:xfrm>
            <a:off x="5470066" y="2499491"/>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pic>
        <p:nvPicPr>
          <p:cNvPr id="5" name="Picture 4">
            <a:extLst>
              <a:ext uri="{FF2B5EF4-FFF2-40B4-BE49-F238E27FC236}">
                <a16:creationId xmlns:a16="http://schemas.microsoft.com/office/drawing/2014/main" id="{24E423EF-E296-431F-8338-037787805A7C}"/>
              </a:ext>
            </a:extLst>
          </p:cNvPr>
          <p:cNvPicPr>
            <a:picLocks noChangeAspect="1"/>
          </p:cNvPicPr>
          <p:nvPr/>
        </p:nvPicPr>
        <p:blipFill>
          <a:blip r:embed="rId6"/>
          <a:stretch>
            <a:fillRect/>
          </a:stretch>
        </p:blipFill>
        <p:spPr>
          <a:xfrm>
            <a:off x="3672938" y="994933"/>
            <a:ext cx="4374530" cy="2024119"/>
          </a:xfrm>
          <a:prstGeom prst="rect">
            <a:avLst/>
          </a:prstGeom>
          <a:ln>
            <a:noFill/>
          </a:ln>
          <a:effectLst>
            <a:outerShdw blurRad="292100" dist="139700" dir="2700000" algn="tl" rotWithShape="0">
              <a:srgbClr val="333333">
                <a:alpha val="65000"/>
              </a:srgbClr>
            </a:outerShdw>
          </a:effectLst>
        </p:spPr>
      </p:pic>
      <p:sp>
        <p:nvSpPr>
          <p:cNvPr id="22" name="Oval 21">
            <a:extLst>
              <a:ext uri="{FF2B5EF4-FFF2-40B4-BE49-F238E27FC236}">
                <a16:creationId xmlns:a16="http://schemas.microsoft.com/office/drawing/2014/main" id="{6246B5A9-89F5-4AAC-B650-A4B576B06F3D}"/>
              </a:ext>
            </a:extLst>
          </p:cNvPr>
          <p:cNvSpPr/>
          <p:nvPr/>
        </p:nvSpPr>
        <p:spPr>
          <a:xfrm>
            <a:off x="6228272" y="1112781"/>
            <a:ext cx="3276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6" name="TextBox 25">
            <a:extLst>
              <a:ext uri="{FF2B5EF4-FFF2-40B4-BE49-F238E27FC236}">
                <a16:creationId xmlns:a16="http://schemas.microsoft.com/office/drawing/2014/main" id="{9FAC2C66-9D13-4126-A79E-4443FFF8FF9C}"/>
              </a:ext>
            </a:extLst>
          </p:cNvPr>
          <p:cNvSpPr txBox="1"/>
          <p:nvPr/>
        </p:nvSpPr>
        <p:spPr>
          <a:xfrm>
            <a:off x="9151321" y="200029"/>
            <a:ext cx="3040679" cy="523220"/>
          </a:xfrm>
          <a:prstGeom prst="rect">
            <a:avLst/>
          </a:prstGeom>
          <a:noFill/>
        </p:spPr>
        <p:txBody>
          <a:bodyPr wrap="square" rtlCol="0">
            <a:spAutoFit/>
          </a:bodyPr>
          <a:lstStyle/>
          <a:p>
            <a:r>
              <a:rPr lang="en-US" sz="1400" dirty="0">
                <a:solidFill>
                  <a:schemeClr val="bg1"/>
                </a:solidFill>
              </a:rPr>
              <a:t>MDF can be used to pay for training and certification exam </a:t>
            </a:r>
          </a:p>
        </p:txBody>
      </p:sp>
      <p:pic>
        <p:nvPicPr>
          <p:cNvPr id="8" name="Picture 7">
            <a:extLst>
              <a:ext uri="{FF2B5EF4-FFF2-40B4-BE49-F238E27FC236}">
                <a16:creationId xmlns:a16="http://schemas.microsoft.com/office/drawing/2014/main" id="{8B9FA9CB-612A-459A-896F-46BC9E4FCA3D}"/>
              </a:ext>
            </a:extLst>
          </p:cNvPr>
          <p:cNvPicPr>
            <a:picLocks noChangeAspect="1"/>
          </p:cNvPicPr>
          <p:nvPr/>
        </p:nvPicPr>
        <p:blipFill>
          <a:blip r:embed="rId7"/>
          <a:stretch>
            <a:fillRect/>
          </a:stretch>
        </p:blipFill>
        <p:spPr>
          <a:xfrm>
            <a:off x="9013389" y="3872589"/>
            <a:ext cx="3019063" cy="2187168"/>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C10A797F-0B1B-41E5-A0EF-DA2F6218FF39}"/>
              </a:ext>
            </a:extLst>
          </p:cNvPr>
          <p:cNvSpPr/>
          <p:nvPr/>
        </p:nvSpPr>
        <p:spPr>
          <a:xfrm>
            <a:off x="8524613" y="4811321"/>
            <a:ext cx="488776" cy="640080"/>
          </a:xfrm>
          <a:prstGeom prst="rightArrow">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0622218"/>
      </p:ext>
    </p:extLst>
  </p:cSld>
  <p:clrMapOvr>
    <a:masterClrMapping/>
  </p:clrMapOvr>
</p:sld>
</file>

<file path=ppt/theme/theme1.xml><?xml version="1.0" encoding="utf-8"?>
<a:theme xmlns:a="http://schemas.openxmlformats.org/drawingml/2006/main" name="Office Theme">
  <a:themeElements>
    <a:clrScheme name="RuckusColors">
      <a:dk1>
        <a:sysClr val="windowText" lastClr="000000"/>
      </a:dk1>
      <a:lt1>
        <a:sysClr val="window" lastClr="FFFFFF"/>
      </a:lt1>
      <a:dk2>
        <a:srgbClr val="44546A"/>
      </a:dk2>
      <a:lt2>
        <a:srgbClr val="E7E6E6"/>
      </a:lt2>
      <a:accent1>
        <a:srgbClr val="E7722E"/>
      </a:accent1>
      <a:accent2>
        <a:srgbClr val="00A8E1"/>
      </a:accent2>
      <a:accent3>
        <a:srgbClr val="77BD43"/>
      </a:accent3>
      <a:accent4>
        <a:srgbClr val="7C2582"/>
      </a:accent4>
      <a:accent5>
        <a:srgbClr val="0047BA"/>
      </a:accent5>
      <a:accent6>
        <a:srgbClr val="B88400"/>
      </a:accent6>
      <a:hlink>
        <a:srgbClr val="0563C1"/>
      </a:hlink>
      <a:folHlink>
        <a:srgbClr val="954F72"/>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outerShdw blurRad="127000" dist="38100" dir="2400000" algn="tl" rotWithShape="0">
            <a:srgbClr val="000000">
              <a:alpha val="39000"/>
            </a:srgbClr>
          </a:outerShdw>
        </a:effectLst>
      </a:spPr>
      <a:bodyPr vert="horz" wrap="square" lIns="91440" tIns="45720" rIns="91440" bIns="45720" numCol="1" rtlCol="0" anchor="t" anchorCtr="0" compatLnSpc="1">
        <a:prstTxWarp prst="textNoShape">
          <a:avLst/>
        </a:prstTxWarp>
      </a:bodyPr>
      <a:lstStyle>
        <a:defPPr eaLnBrk="0" fontAlgn="base" hangingPunct="0">
          <a:spcBef>
            <a:spcPct val="0"/>
          </a:spcBef>
          <a:spcAft>
            <a:spcPct val="0"/>
          </a:spcAft>
          <a:defRPr sz="2000" dirty="0">
            <a:solidFill>
              <a:schemeClr val="bg1"/>
            </a:solidFill>
            <a:latin typeface="Arial" charset="0"/>
            <a:ea typeface="ＭＳ Ｐゴシック" pitchFamily="34" charset="-128"/>
          </a:defRPr>
        </a:defPPr>
      </a:lstStyle>
    </a:spDef>
    <a:txDef>
      <a:spPr>
        <a:noFill/>
      </a:spPr>
      <a:bodyPr wrap="square" lIns="0" rtlCol="0">
        <a:spAutoFit/>
      </a:bodyPr>
      <a:lstStyle>
        <a:defPPr>
          <a:defRPr sz="1400" dirty="0"/>
        </a:defPPr>
      </a:lstStyle>
    </a:txDef>
  </a:objectDefaults>
  <a:extraClrSchemeLst/>
  <a:extLst>
    <a:ext uri="{05A4C25C-085E-4340-85A3-A5531E510DB2}">
      <thm15:themeFamily xmlns:thm15="http://schemas.microsoft.com/office/thememl/2012/main" name="SKO-2017 KV.potx" id="{5689D7B4-553E-4576-A369-A714CAB145E9}" vid="{54D80927-CCBE-4D60-8758-E8F3A2F7CC40}"/>
    </a:ext>
  </a:extLst>
</a:theme>
</file>

<file path=ppt/theme/theme2.xml><?xml version="1.0" encoding="utf-8"?>
<a:theme xmlns:a="http://schemas.openxmlformats.org/drawingml/2006/main" name="1_Office Theme">
  <a:themeElements>
    <a:clrScheme name="RuckusColors">
      <a:dk1>
        <a:sysClr val="windowText" lastClr="000000"/>
      </a:dk1>
      <a:lt1>
        <a:sysClr val="window" lastClr="FFFFFF"/>
      </a:lt1>
      <a:dk2>
        <a:srgbClr val="44546A"/>
      </a:dk2>
      <a:lt2>
        <a:srgbClr val="E7E6E6"/>
      </a:lt2>
      <a:accent1>
        <a:srgbClr val="F58021"/>
      </a:accent1>
      <a:accent2>
        <a:srgbClr val="009ABF"/>
      </a:accent2>
      <a:accent3>
        <a:srgbClr val="6D0D15"/>
      </a:accent3>
      <a:accent4>
        <a:srgbClr val="73A950"/>
      </a:accent4>
      <a:accent5>
        <a:srgbClr val="732282"/>
      </a:accent5>
      <a:accent6>
        <a:srgbClr val="B88400"/>
      </a:accent6>
      <a:hlink>
        <a:srgbClr val="0563C1"/>
      </a:hlink>
      <a:folHlink>
        <a:srgbClr val="954F72"/>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Branded_2016" id="{3BF2D888-C8B4-47FA-AE31-96AF0420FACE}" vid="{75EA9979-3931-4CEE-875C-0A045F15A415}"/>
    </a:ext>
  </a:extLst>
</a:theme>
</file>

<file path=ppt/theme/theme3.xml><?xml version="1.0" encoding="utf-8"?>
<a:theme xmlns:a="http://schemas.openxmlformats.org/drawingml/2006/main" name="2_Office Theme">
  <a:themeElements>
    <a:clrScheme name="RuckusColors">
      <a:dk1>
        <a:sysClr val="windowText" lastClr="000000"/>
      </a:dk1>
      <a:lt1>
        <a:sysClr val="window" lastClr="FFFFFF"/>
      </a:lt1>
      <a:dk2>
        <a:srgbClr val="44546A"/>
      </a:dk2>
      <a:lt2>
        <a:srgbClr val="E7E6E6"/>
      </a:lt2>
      <a:accent1>
        <a:srgbClr val="E7722E"/>
      </a:accent1>
      <a:accent2>
        <a:srgbClr val="00A8E1"/>
      </a:accent2>
      <a:accent3>
        <a:srgbClr val="77BD43"/>
      </a:accent3>
      <a:accent4>
        <a:srgbClr val="7C2582"/>
      </a:accent4>
      <a:accent5>
        <a:srgbClr val="0047BA"/>
      </a:accent5>
      <a:accent6>
        <a:srgbClr val="B88400"/>
      </a:accent6>
      <a:hlink>
        <a:srgbClr val="0563C1"/>
      </a:hlink>
      <a:folHlink>
        <a:srgbClr val="954F72"/>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outerShdw blurRad="127000" dist="38100" dir="2400000" algn="tl" rotWithShape="0">
            <a:srgbClr val="000000">
              <a:alpha val="39000"/>
            </a:srgbClr>
          </a:outerShdw>
        </a:effectLst>
      </a:spPr>
      <a:bodyPr vert="horz" wrap="square" lIns="91440" tIns="45720" rIns="91440" bIns="45720" numCol="1" rtlCol="0" anchor="t" anchorCtr="0" compatLnSpc="1">
        <a:prstTxWarp prst="textNoShape">
          <a:avLst/>
        </a:prstTxWarp>
      </a:bodyPr>
      <a:lstStyle>
        <a:defPPr eaLnBrk="0" fontAlgn="base" hangingPunct="0">
          <a:spcBef>
            <a:spcPct val="0"/>
          </a:spcBef>
          <a:spcAft>
            <a:spcPct val="0"/>
          </a:spcAft>
          <a:defRPr sz="2000" dirty="0">
            <a:solidFill>
              <a:schemeClr val="bg1"/>
            </a:solidFill>
            <a:latin typeface="Arial" charset="0"/>
            <a:ea typeface="ＭＳ Ｐゴシック" pitchFamily="34" charset="-128"/>
          </a:defRPr>
        </a:defPPr>
      </a:lstStyle>
    </a:spDef>
    <a:txDef>
      <a:spPr>
        <a:noFill/>
      </a:spPr>
      <a:bodyPr wrap="square" lIns="0" rtlCol="0">
        <a:spAutoFit/>
      </a:bodyPr>
      <a:lstStyle>
        <a:defPPr>
          <a:defRPr sz="1400" dirty="0"/>
        </a:defPPr>
      </a:lstStyle>
    </a:txDef>
  </a:objectDefaults>
  <a:extraClrSchemeLst/>
  <a:extLst>
    <a:ext uri="{05A4C25C-085E-4340-85A3-A5531E510DB2}">
      <thm15:themeFamily xmlns:thm15="http://schemas.microsoft.com/office/thememl/2012/main" name="Presentation3" id="{48C684A1-3F6D-A446-A52F-0185A4C6EB70}" vid="{88303EAB-766A-2D4D-8A90-2CD0E7AA02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10774</TotalTime>
  <Words>2130</Words>
  <Application>Microsoft Office PowerPoint</Application>
  <PresentationFormat>Widescreen</PresentationFormat>
  <Paragraphs>345</Paragraphs>
  <Slides>16</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Dual 400</vt:lpstr>
      <vt:lpstr>Helvetica</vt:lpstr>
      <vt:lpstr>Times New Roman</vt:lpstr>
      <vt:lpstr>Office Theme</vt:lpstr>
      <vt:lpstr>1_Office Theme</vt:lpstr>
      <vt:lpstr>2_Office Theme</vt:lpstr>
      <vt:lpstr>Ruckus Ready Partner Program Education Requirements Guide</vt:lpstr>
      <vt:lpstr>Ruckus Ready Partner Program Education Requirements</vt:lpstr>
      <vt:lpstr>Ruckus Ready Partner Program Curriculum Map eLeaning Course Links Provided </vt:lpstr>
      <vt:lpstr>Logging in to the Ruckus Training Portal</vt:lpstr>
      <vt:lpstr>Locating Required Courses on the Training Portal https://training.ruckuswireless.com/ </vt:lpstr>
      <vt:lpstr>Taking Ruckus ICX 250 Implementer Course</vt:lpstr>
      <vt:lpstr>Taking Ruckus ICX 250 Implementer Certification</vt:lpstr>
      <vt:lpstr>Taking WiSE 2017 Course</vt:lpstr>
      <vt:lpstr>Taking CWNA Industry Certification</vt:lpstr>
      <vt:lpstr>Course Details</vt:lpstr>
      <vt:lpstr>Sales &amp; Pre-Sales Course Descriptions</vt:lpstr>
      <vt:lpstr>Wired Technical Course Descriptions</vt:lpstr>
      <vt:lpstr>Wireless Technical Course Descriptions</vt:lpstr>
      <vt:lpstr>Wireless Technical Course Descriptions</vt:lpstr>
      <vt:lpstr>PowerPoint Presentation</vt:lpstr>
      <vt:lpstr>Thank You   Training Questions Contact: Jennifer Judy  Senior Manager, WW Channel Enablement and Training jjudy@brocade.com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Jason Montalvo</dc:creator>
  <cp:lastModifiedBy>Jennifer Judy</cp:lastModifiedBy>
  <cp:revision>316</cp:revision>
  <dcterms:created xsi:type="dcterms:W3CDTF">2017-04-29T02:17:46Z</dcterms:created>
  <dcterms:modified xsi:type="dcterms:W3CDTF">2017-11-09T23:42:45Z</dcterms:modified>
</cp:coreProperties>
</file>